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Lst>
  <p:sldSz cy="5143500" cx="9144000"/>
  <p:notesSz cx="6858000" cy="9144000"/>
  <p:embeddedFontLst>
    <p:embeddedFont>
      <p:font typeface="Amatic SC"/>
      <p:regular r:id="rId77"/>
      <p:bold r:id="rId78"/>
    </p:embeddedFont>
    <p:embeddedFont>
      <p:font typeface="Source Code Pro"/>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SourceCodePro-bold.fntdata"/><Relationship Id="rId82" Type="http://schemas.openxmlformats.org/officeDocument/2006/relationships/font" Target="fonts/SourceCodePro-boldItalic.fntdata"/><Relationship Id="rId81" Type="http://schemas.openxmlformats.org/officeDocument/2006/relationships/font" Target="fonts/SourceCodePr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AmaticSC-regular.fntdata"/><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SourceCodePro-regular.fntdata"/><Relationship Id="rId34" Type="http://schemas.openxmlformats.org/officeDocument/2006/relationships/slide" Target="slides/slide29.xml"/><Relationship Id="rId78" Type="http://schemas.openxmlformats.org/officeDocument/2006/relationships/font" Target="fonts/AmaticSC-bold.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15e815ad1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15e815ad1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5e815ad14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5e815ad14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5e815ad14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5e815ad14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5e815ad14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5e815ad14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91ebda6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91ebda6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91ebda6a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91ebda6a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93c0e3fa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f93c0e3fa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93c0e3f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93c0e3f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93c0e3fa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93c0e3fa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93c0e3fa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93c0e3fa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5e815ad14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5e815ad14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a10746dc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a10746dc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93c0e3fa9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f93c0e3fa9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93c0e3fa9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f93c0e3fa9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f93c0e3fa9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f93c0e3fa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f93c0e3fa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f93c0e3fa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f93c0e3f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f93c0e3f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f93c0e3fa9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f93c0e3fa9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93c0e3fa9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f93c0e3fa9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a10746d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fa10746d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fa10746dc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fa10746dc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5e815ad14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5e815ad14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a10746dc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a10746dc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fa10746dc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fa10746dc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a108554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fa108554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a10746dc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fa10746dc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fa1085541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fa1085541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aaf88c9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faaf88c9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faaf88c95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faaf88c95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a10746dc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fa10746dc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fa10746dc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fa10746dc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a10746dc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fa10746dc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5e815ad14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5e815ad14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a10855417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a10855417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fa10855417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fa10855417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fa10855417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fa10855417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fa10855417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fa10855417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fad6d93d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fad6d93d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ad6d93dc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fad6d93dc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fad6d93dc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fad6d93dc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ad6d93dc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ad6d93dc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fad6d93dc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fad6d93dc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b123706c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fb123706c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5e815ad14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5e815ad14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fb123706c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fb123706c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fb123706c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fb123706c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fb123706c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fb123706c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b123706c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fb123706c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fb123706c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fb123706c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b123706c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fb123706c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fb123706c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fb123706c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fb123706c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fb123706c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fb123706c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fb123706c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fb123706c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fb123706c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5e815ad14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5e815ad14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fb123706c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fb123706c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fb123706c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fb123706c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b0f4b2f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fb0f4b2f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fb0f4b2f8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fb0f4b2f8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fcae99c0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fcae99c0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fcf26a2c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fcf26a2c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fcf26a2c7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fcf26a2c7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fcf26a2c7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fcf26a2c7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fcf26a2c7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fcf26a2c7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fcf26a2c7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fcf26a2c7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5e815ad14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5e815ad14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fcf26a2c7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fcf26a2c7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fcae99c0a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fcae99c0a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5e815ad14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5e815ad14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5e815ad14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5e815ad14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2035975"/>
            <a:ext cx="8520600" cy="11895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POINTERS</a:t>
            </a:r>
            <a:endParaRPr/>
          </a:p>
          <a:p>
            <a:pPr indent="0" lvl="0" marL="0" rtl="0" algn="ctr">
              <a:spcBef>
                <a:spcPts val="0"/>
              </a:spcBef>
              <a:spcAft>
                <a:spcPts val="0"/>
              </a:spcAft>
              <a:buNone/>
            </a:pPr>
            <a:r>
              <a:t/>
            </a:r>
            <a:endParaRPr sz="1800"/>
          </a:p>
        </p:txBody>
      </p:sp>
      <p:sp>
        <p:nvSpPr>
          <p:cNvPr id="57" name="Google Shape;57;p13"/>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                                    Sumaiyah Zahid</a:t>
            </a:r>
            <a:endParaRPr>
              <a:solidFill>
                <a:schemeClr val="lt1"/>
              </a:solidFill>
            </a:endParaRPr>
          </a:p>
        </p:txBody>
      </p:sp>
      <p:pic>
        <p:nvPicPr>
          <p:cNvPr id="58" name="Google Shape;58;p13"/>
          <p:cNvPicPr preferRelativeResize="0"/>
          <p:nvPr/>
        </p:nvPicPr>
        <p:blipFill>
          <a:blip r:embed="rId3">
            <a:alphaModFix/>
          </a:blip>
          <a:stretch>
            <a:fillRect/>
          </a:stretch>
        </p:blipFill>
        <p:spPr>
          <a:xfrm>
            <a:off x="391625" y="263725"/>
            <a:ext cx="2325524" cy="1476825"/>
          </a:xfrm>
          <a:prstGeom prst="rect">
            <a:avLst/>
          </a:prstGeom>
          <a:noFill/>
          <a:ln>
            <a:noFill/>
          </a:ln>
        </p:spPr>
      </p:pic>
      <p:pic>
        <p:nvPicPr>
          <p:cNvPr id="59" name="Google Shape;59;p13"/>
          <p:cNvPicPr preferRelativeResize="0"/>
          <p:nvPr/>
        </p:nvPicPr>
        <p:blipFill>
          <a:blip r:embed="rId4">
            <a:alphaModFix/>
          </a:blip>
          <a:stretch>
            <a:fillRect/>
          </a:stretch>
        </p:blipFill>
        <p:spPr>
          <a:xfrm>
            <a:off x="6781000" y="152400"/>
            <a:ext cx="2051300" cy="2196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2" name="Google Shape;122;p22"/>
          <p:cNvSpPr txBox="1"/>
          <p:nvPr>
            <p:ph idx="1" type="body"/>
          </p:nvPr>
        </p:nvSpPr>
        <p:spPr>
          <a:xfrm>
            <a:off x="311700" y="241900"/>
            <a:ext cx="8520600" cy="4698000"/>
          </a:xfrm>
          <a:prstGeom prst="rect">
            <a:avLst/>
          </a:prstGeom>
          <a:solidFill>
            <a:schemeClr val="dk1"/>
          </a:solidFill>
        </p:spPr>
        <p:txBody>
          <a:bodyPr anchorCtr="0" anchor="t" bIns="91425" lIns="91425" spcFirstLastPara="1" rIns="91425" wrap="square" tIns="91425">
            <a:normAutofit fontScale="25000" lnSpcReduction="10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D3D3D3"/>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   </a:t>
            </a: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D3D3D3"/>
                </a:solidFill>
                <a:highlight>
                  <a:schemeClr val="dk1"/>
                </a:highlight>
              </a:rPr>
              <a:t>fno, sno, *ptr, *qtr, sum;</a:t>
            </a:r>
            <a:endParaRPr sz="6250">
              <a:solidFill>
                <a:srgbClr val="D3D3D3"/>
              </a:solidFill>
              <a:highlight>
                <a:schemeClr val="dk1"/>
              </a:highlight>
            </a:endParaRPr>
          </a:p>
          <a:p>
            <a:pPr indent="457200" lvl="0" marL="0" rtl="0" algn="l">
              <a:spcBef>
                <a:spcPts val="0"/>
              </a:spcBef>
              <a:spcAft>
                <a:spcPts val="0"/>
              </a:spcAft>
              <a:buNone/>
            </a:pPr>
            <a:r>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 </a:t>
            </a:r>
            <a:r>
              <a:rPr lang="en" sz="6250">
                <a:solidFill>
                  <a:srgbClr val="6AA84F"/>
                </a:solidFill>
                <a:highlight>
                  <a:schemeClr val="dk1"/>
                </a:highlight>
              </a:rPr>
              <a:t>Input the first number :</a:t>
            </a: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scanf</a:t>
            </a:r>
            <a:r>
              <a:rPr lang="en" sz="6250">
                <a:solidFill>
                  <a:srgbClr val="D3D3D3"/>
                </a:solidFill>
                <a:highlight>
                  <a:schemeClr val="dk1"/>
                </a:highlight>
              </a:rPr>
              <a:t>("%d", &amp;fno);</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 </a:t>
            </a:r>
            <a:r>
              <a:rPr lang="en" sz="6250">
                <a:solidFill>
                  <a:srgbClr val="6AA84F"/>
                </a:solidFill>
                <a:highlight>
                  <a:schemeClr val="dk1"/>
                </a:highlight>
              </a:rPr>
              <a:t>Input the second  number :</a:t>
            </a: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DD7E6B"/>
                </a:solidFill>
                <a:highlight>
                  <a:schemeClr val="dk1"/>
                </a:highlight>
              </a:rPr>
              <a:t>scanf</a:t>
            </a:r>
            <a:r>
              <a:rPr lang="en" sz="6250">
                <a:solidFill>
                  <a:srgbClr val="D3D3D3"/>
                </a:solidFill>
                <a:highlight>
                  <a:schemeClr val="dk1"/>
                </a:highlight>
              </a:rPr>
              <a:t>("%d", &amp;sno);</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ptr = &amp;fno;</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qtr = &amp;sno;</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sum = *ptr + *qtr;</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D7E6B"/>
                </a:solidFill>
                <a:highlight>
                  <a:schemeClr val="dk1"/>
                </a:highlight>
              </a:rPr>
              <a:t>   printf</a:t>
            </a:r>
            <a:r>
              <a:rPr lang="en" sz="6250">
                <a:solidFill>
                  <a:srgbClr val="D3D3D3"/>
                </a:solidFill>
                <a:highlight>
                  <a:schemeClr val="dk1"/>
                </a:highlight>
              </a:rPr>
              <a:t>(" </a:t>
            </a:r>
            <a:r>
              <a:rPr lang="en" sz="6250">
                <a:solidFill>
                  <a:srgbClr val="93C47D"/>
                </a:solidFill>
                <a:highlight>
                  <a:schemeClr val="dk1"/>
                </a:highlight>
              </a:rPr>
              <a:t>The sum of the entered numbers is : %d\n\n</a:t>
            </a:r>
            <a:r>
              <a:rPr lang="en" sz="6250">
                <a:solidFill>
                  <a:srgbClr val="D3D3D3"/>
                </a:solidFill>
                <a:highlight>
                  <a:schemeClr val="dk1"/>
                </a:highlight>
              </a:rPr>
              <a:t>",sum);</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a:highlight>
                <a:schemeClr val="dk1"/>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POinters?</a:t>
            </a:r>
            <a:endParaRPr/>
          </a:p>
        </p:txBody>
      </p:sp>
      <p:sp>
        <p:nvSpPr>
          <p:cNvPr id="128" name="Google Shape;128;p2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Increases the execution speed of program.</a:t>
            </a:r>
            <a:endParaRPr/>
          </a:p>
          <a:p>
            <a:pPr indent="-342900" lvl="0" marL="457200" rtl="0" algn="l">
              <a:spcBef>
                <a:spcPts val="0"/>
              </a:spcBef>
              <a:spcAft>
                <a:spcPts val="0"/>
              </a:spcAft>
              <a:buSzPts val="1800"/>
              <a:buChar char="●"/>
            </a:pPr>
            <a:r>
              <a:rPr lang="en"/>
              <a:t>Used for dynamic memory allocation.</a:t>
            </a:r>
            <a:endParaRPr/>
          </a:p>
          <a:p>
            <a:pPr indent="-342900" lvl="0" marL="457200" rtl="0" algn="l">
              <a:spcBef>
                <a:spcPts val="0"/>
              </a:spcBef>
              <a:spcAft>
                <a:spcPts val="0"/>
              </a:spcAft>
              <a:buSzPts val="1800"/>
              <a:buChar char="●"/>
            </a:pPr>
            <a:r>
              <a:rPr lang="en"/>
              <a:t>Pass by reference.</a:t>
            </a:r>
            <a:endParaRPr/>
          </a:p>
          <a:p>
            <a:pPr indent="-342900" lvl="0" marL="457200" rtl="0" algn="l">
              <a:spcBef>
                <a:spcPts val="0"/>
              </a:spcBef>
              <a:spcAft>
                <a:spcPts val="0"/>
              </a:spcAft>
              <a:buSzPts val="1800"/>
              <a:buChar char="●"/>
            </a:pPr>
            <a:r>
              <a:rPr lang="en"/>
              <a:t>Pointers makes possible to return more than one value in functions.</a:t>
            </a:r>
            <a:endParaRPr/>
          </a:p>
          <a:p>
            <a:pPr indent="-342900" lvl="0" marL="457200" rtl="0" algn="l">
              <a:spcBef>
                <a:spcPts val="0"/>
              </a:spcBef>
              <a:spcAft>
                <a:spcPts val="0"/>
              </a:spcAft>
              <a:buSzPts val="1800"/>
              <a:buChar char="●"/>
            </a:pPr>
            <a:r>
              <a:rPr lang="en"/>
              <a:t>To access variables that are declared outside the functions.</a:t>
            </a:r>
            <a:endParaRPr/>
          </a:p>
          <a:p>
            <a:pPr indent="-342900" lvl="0" marL="457200" rtl="0" algn="l">
              <a:spcBef>
                <a:spcPts val="0"/>
              </a:spcBef>
              <a:spcAft>
                <a:spcPts val="0"/>
              </a:spcAft>
              <a:buSzPts val="1800"/>
              <a:buChar char="●"/>
            </a:pPr>
            <a:r>
              <a:rPr lang="en"/>
              <a:t>Strings and arrays are more efficient with pointers.</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Practise Exercise</a:t>
            </a:r>
            <a:endParaRPr/>
          </a:p>
        </p:txBody>
      </p:sp>
      <p:sp>
        <p:nvSpPr>
          <p:cNvPr id="134" name="Google Shape;134;p24"/>
          <p:cNvSpPr txBox="1"/>
          <p:nvPr>
            <p:ph idx="1" type="body"/>
          </p:nvPr>
        </p:nvSpPr>
        <p:spPr>
          <a:xfrm>
            <a:off x="311700" y="1093850"/>
            <a:ext cx="8564400" cy="3644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The length &amp; breadth of a rectangle and radius of a circle are input through the keyboard. Write a program to calculate the area &amp; perimeter of the rectangle, and the area &amp; circumference of the circle using pointers.</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AutoNum type="arabicPeriod"/>
            </a:pPr>
            <a:r>
              <a:rPr lang="en">
                <a:solidFill>
                  <a:schemeClr val="dk1"/>
                </a:solidFill>
              </a:rPr>
              <a:t>Write a program that asks the user to enter two numbers, obtains them from the user and prints their sum, product, difference, quotient and remainder using pointers.</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Loopy Loop</a:t>
            </a:r>
            <a:endParaRPr/>
          </a:p>
          <a:p>
            <a:pPr indent="0" lvl="0" marL="0" rtl="0" algn="ctr">
              <a:spcBef>
                <a:spcPts val="0"/>
              </a:spcBef>
              <a:spcAft>
                <a:spcPts val="0"/>
              </a:spcAft>
              <a:buNone/>
            </a:pPr>
            <a:r>
              <a:rPr lang="en" sz="1800"/>
              <a:t>Week 3</a:t>
            </a:r>
            <a:endParaRPr sz="1800"/>
          </a:p>
        </p:txBody>
      </p:sp>
      <p:sp>
        <p:nvSpPr>
          <p:cNvPr id="140" name="Google Shape;140;p25"/>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                                    Sumaiyah Zahid</a:t>
            </a:r>
            <a:endParaRPr>
              <a:solidFill>
                <a:schemeClr val="lt1"/>
              </a:solidFill>
            </a:endParaRPr>
          </a:p>
        </p:txBody>
      </p:sp>
      <p:pic>
        <p:nvPicPr>
          <p:cNvPr id="141" name="Google Shape;141;p25"/>
          <p:cNvPicPr preferRelativeResize="0"/>
          <p:nvPr/>
        </p:nvPicPr>
        <p:blipFill>
          <a:blip r:embed="rId3">
            <a:alphaModFix/>
          </a:blip>
          <a:stretch>
            <a:fillRect/>
          </a:stretch>
        </p:blipFill>
        <p:spPr>
          <a:xfrm>
            <a:off x="217775" y="285025"/>
            <a:ext cx="2508550" cy="1438100"/>
          </a:xfrm>
          <a:prstGeom prst="rect">
            <a:avLst/>
          </a:prstGeom>
          <a:noFill/>
          <a:ln>
            <a:noFill/>
          </a:ln>
        </p:spPr>
      </p:pic>
      <p:pic>
        <p:nvPicPr>
          <p:cNvPr id="142" name="Google Shape;142;p25"/>
          <p:cNvPicPr preferRelativeResize="0"/>
          <p:nvPr/>
        </p:nvPicPr>
        <p:blipFill>
          <a:blip r:embed="rId4">
            <a:alphaModFix/>
          </a:blip>
          <a:stretch>
            <a:fillRect/>
          </a:stretch>
        </p:blipFill>
        <p:spPr>
          <a:xfrm>
            <a:off x="6704300" y="197750"/>
            <a:ext cx="2223825" cy="1017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Loop World</a:t>
            </a:r>
            <a:endParaRPr/>
          </a:p>
        </p:txBody>
      </p:sp>
      <p:sp>
        <p:nvSpPr>
          <p:cNvPr id="148" name="Google Shape;148;p26"/>
          <p:cNvSpPr txBox="1"/>
          <p:nvPr>
            <p:ph idx="1" type="body"/>
          </p:nvPr>
        </p:nvSpPr>
        <p:spPr>
          <a:xfrm>
            <a:off x="437950" y="1152475"/>
            <a:ext cx="8394300" cy="3416400"/>
          </a:xfrm>
          <a:prstGeom prst="rect">
            <a:avLst/>
          </a:prstGeom>
        </p:spPr>
        <p:txBody>
          <a:bodyPr anchorCtr="0" anchor="t" bIns="91425" lIns="91425" spcFirstLastPara="1" rIns="91425" wrap="square" tIns="91425">
            <a:normAutofit fontScale="47500"/>
          </a:bodyPr>
          <a:lstStyle/>
          <a:p>
            <a:pPr indent="-336581" lvl="0" marL="457200" rtl="0" algn="l">
              <a:lnSpc>
                <a:spcPct val="100000"/>
              </a:lnSpc>
              <a:spcBef>
                <a:spcPts val="0"/>
              </a:spcBef>
              <a:spcAft>
                <a:spcPts val="0"/>
              </a:spcAft>
              <a:buClr>
                <a:schemeClr val="dk1"/>
              </a:buClr>
              <a:buSzPct val="100000"/>
              <a:buAutoNum type="arabicPeriod"/>
            </a:pPr>
            <a:r>
              <a:rPr lang="en" sz="3580">
                <a:solidFill>
                  <a:schemeClr val="dk1"/>
                </a:solidFill>
              </a:rPr>
              <a:t>Start</a:t>
            </a:r>
            <a:endParaRPr sz="3580">
              <a:solidFill>
                <a:schemeClr val="dk1"/>
              </a:solidFill>
            </a:endParaRPr>
          </a:p>
          <a:p>
            <a:pPr indent="-336581" lvl="0" marL="457200" rtl="0" algn="l">
              <a:lnSpc>
                <a:spcPct val="100000"/>
              </a:lnSpc>
              <a:spcBef>
                <a:spcPts val="0"/>
              </a:spcBef>
              <a:spcAft>
                <a:spcPts val="0"/>
              </a:spcAft>
              <a:buClr>
                <a:schemeClr val="dk1"/>
              </a:buClr>
              <a:buSzPct val="100000"/>
              <a:buAutoNum type="arabicPeriod"/>
            </a:pPr>
            <a:r>
              <a:rPr lang="en" sz="3580">
                <a:solidFill>
                  <a:schemeClr val="dk1"/>
                </a:solidFill>
              </a:rPr>
              <a:t>Eat</a:t>
            </a:r>
            <a:endParaRPr sz="3580">
              <a:solidFill>
                <a:schemeClr val="dk1"/>
              </a:solidFill>
            </a:endParaRPr>
          </a:p>
          <a:p>
            <a:pPr indent="-336581" lvl="0" marL="457200" rtl="0" algn="l">
              <a:lnSpc>
                <a:spcPct val="100000"/>
              </a:lnSpc>
              <a:spcBef>
                <a:spcPts val="0"/>
              </a:spcBef>
              <a:spcAft>
                <a:spcPts val="0"/>
              </a:spcAft>
              <a:buClr>
                <a:schemeClr val="dk1"/>
              </a:buClr>
              <a:buSzPct val="100000"/>
              <a:buAutoNum type="arabicPeriod"/>
            </a:pPr>
            <a:r>
              <a:rPr lang="en" sz="3580">
                <a:solidFill>
                  <a:schemeClr val="dk1"/>
                </a:solidFill>
              </a:rPr>
              <a:t>Sleep</a:t>
            </a:r>
            <a:endParaRPr sz="3580">
              <a:solidFill>
                <a:schemeClr val="dk1"/>
              </a:solidFill>
            </a:endParaRPr>
          </a:p>
          <a:p>
            <a:pPr indent="-336581" lvl="0" marL="457200" rtl="0" algn="l">
              <a:lnSpc>
                <a:spcPct val="100000"/>
              </a:lnSpc>
              <a:spcBef>
                <a:spcPts val="0"/>
              </a:spcBef>
              <a:spcAft>
                <a:spcPts val="0"/>
              </a:spcAft>
              <a:buClr>
                <a:schemeClr val="dk1"/>
              </a:buClr>
              <a:buSzPct val="100000"/>
              <a:buAutoNum type="arabicPeriod"/>
            </a:pPr>
            <a:r>
              <a:rPr lang="en" sz="3580">
                <a:solidFill>
                  <a:schemeClr val="dk1"/>
                </a:solidFill>
              </a:rPr>
              <a:t>Code</a:t>
            </a:r>
            <a:endParaRPr sz="3580">
              <a:solidFill>
                <a:schemeClr val="dk1"/>
              </a:solidFill>
            </a:endParaRPr>
          </a:p>
          <a:p>
            <a:pPr indent="-336581" lvl="0" marL="457200" rtl="0" algn="l">
              <a:lnSpc>
                <a:spcPct val="100000"/>
              </a:lnSpc>
              <a:spcBef>
                <a:spcPts val="0"/>
              </a:spcBef>
              <a:spcAft>
                <a:spcPts val="0"/>
              </a:spcAft>
              <a:buClr>
                <a:schemeClr val="dk1"/>
              </a:buClr>
              <a:buSzPct val="100000"/>
              <a:buAutoNum type="arabicPeriod"/>
            </a:pPr>
            <a:r>
              <a:rPr lang="en" sz="3580">
                <a:solidFill>
                  <a:schemeClr val="dk1"/>
                </a:solidFill>
              </a:rPr>
              <a:t>Go to Line 2</a:t>
            </a:r>
            <a:endParaRPr sz="3580">
              <a:solidFill>
                <a:schemeClr val="dk1"/>
              </a:solidFill>
            </a:endParaRPr>
          </a:p>
          <a:p>
            <a:pPr indent="-336581" lvl="0" marL="457200" rtl="0" algn="l">
              <a:lnSpc>
                <a:spcPct val="100000"/>
              </a:lnSpc>
              <a:spcBef>
                <a:spcPts val="0"/>
              </a:spcBef>
              <a:spcAft>
                <a:spcPts val="0"/>
              </a:spcAft>
              <a:buClr>
                <a:schemeClr val="dk1"/>
              </a:buClr>
              <a:buSzPct val="100000"/>
              <a:buAutoNum type="arabicPeriod"/>
            </a:pPr>
            <a:r>
              <a:rPr lang="en" sz="3580">
                <a:solidFill>
                  <a:schemeClr val="dk1"/>
                </a:solidFill>
              </a:rPr>
              <a:t>End</a:t>
            </a:r>
            <a:endParaRPr sz="3580">
              <a:solidFill>
                <a:schemeClr val="dk1"/>
              </a:solidFill>
            </a:endParaRPr>
          </a:p>
          <a:p>
            <a:pPr indent="0" lvl="0" marL="0" rtl="0" algn="l">
              <a:lnSpc>
                <a:spcPct val="100000"/>
              </a:lnSpc>
              <a:spcBef>
                <a:spcPts val="0"/>
              </a:spcBef>
              <a:spcAft>
                <a:spcPts val="0"/>
              </a:spcAft>
              <a:buNone/>
            </a:pPr>
            <a:r>
              <a:t/>
            </a:r>
            <a:endParaRPr sz="3580">
              <a:solidFill>
                <a:schemeClr val="dk1"/>
              </a:solidFill>
            </a:endParaRPr>
          </a:p>
          <a:p>
            <a:pPr indent="0" lvl="0" marL="0" rtl="0" algn="l">
              <a:lnSpc>
                <a:spcPct val="100000"/>
              </a:lnSpc>
              <a:spcBef>
                <a:spcPts val="0"/>
              </a:spcBef>
              <a:spcAft>
                <a:spcPts val="0"/>
              </a:spcAft>
              <a:buClr>
                <a:schemeClr val="dk1"/>
              </a:buClr>
              <a:buSzPct val="30726"/>
              <a:buFont typeface="Arial"/>
              <a:buNone/>
            </a:pPr>
            <a:r>
              <a:rPr lang="en" sz="3580">
                <a:solidFill>
                  <a:schemeClr val="dk1"/>
                </a:solidFill>
              </a:rPr>
              <a:t>The real power of computers is in their ability to repeat</a:t>
            </a:r>
            <a:endParaRPr sz="3580">
              <a:solidFill>
                <a:schemeClr val="dk1"/>
              </a:solidFill>
            </a:endParaRPr>
          </a:p>
          <a:p>
            <a:pPr indent="0" lvl="0" marL="0" rtl="0" algn="l">
              <a:lnSpc>
                <a:spcPct val="100000"/>
              </a:lnSpc>
              <a:spcBef>
                <a:spcPts val="0"/>
              </a:spcBef>
              <a:spcAft>
                <a:spcPts val="0"/>
              </a:spcAft>
              <a:buClr>
                <a:schemeClr val="dk1"/>
              </a:buClr>
              <a:buSzPct val="30726"/>
              <a:buFont typeface="Arial"/>
              <a:buNone/>
            </a:pPr>
            <a:r>
              <a:rPr lang="en" sz="3580">
                <a:solidFill>
                  <a:schemeClr val="dk1"/>
                </a:solidFill>
              </a:rPr>
              <a:t>an operation or a series of operations many times.</a:t>
            </a:r>
            <a:endParaRPr sz="3580">
              <a:solidFill>
                <a:schemeClr val="dk1"/>
              </a:solidFill>
            </a:endParaRPr>
          </a:p>
          <a:p>
            <a:pPr indent="0" lvl="0" marL="0" rtl="0" algn="l">
              <a:lnSpc>
                <a:spcPct val="100000"/>
              </a:lnSpc>
              <a:spcBef>
                <a:spcPts val="0"/>
              </a:spcBef>
              <a:spcAft>
                <a:spcPts val="0"/>
              </a:spcAft>
              <a:buClr>
                <a:schemeClr val="dk1"/>
              </a:buClr>
              <a:buSzPct val="30726"/>
              <a:buFont typeface="Arial"/>
              <a:buNone/>
            </a:pPr>
            <a:r>
              <a:t/>
            </a:r>
            <a:endParaRPr sz="3580">
              <a:solidFill>
                <a:schemeClr val="dk1"/>
              </a:solidFill>
            </a:endParaRPr>
          </a:p>
          <a:p>
            <a:pPr indent="0" lvl="0" marL="0" rtl="0" algn="l">
              <a:lnSpc>
                <a:spcPct val="100000"/>
              </a:lnSpc>
              <a:spcBef>
                <a:spcPts val="0"/>
              </a:spcBef>
              <a:spcAft>
                <a:spcPts val="0"/>
              </a:spcAft>
              <a:buClr>
                <a:schemeClr val="dk1"/>
              </a:buClr>
              <a:buSzPct val="30726"/>
              <a:buFont typeface="Arial"/>
              <a:buNone/>
            </a:pPr>
            <a:r>
              <a:rPr lang="en" sz="3580">
                <a:solidFill>
                  <a:schemeClr val="dk1"/>
                </a:solidFill>
              </a:rPr>
              <a:t>When action is repeated many times, the flow is called a</a:t>
            </a:r>
            <a:endParaRPr sz="3580">
              <a:solidFill>
                <a:schemeClr val="dk1"/>
              </a:solidFill>
            </a:endParaRPr>
          </a:p>
          <a:p>
            <a:pPr indent="0" lvl="0" marL="0" rtl="0" algn="l">
              <a:lnSpc>
                <a:spcPct val="100000"/>
              </a:lnSpc>
              <a:spcBef>
                <a:spcPts val="0"/>
              </a:spcBef>
              <a:spcAft>
                <a:spcPts val="0"/>
              </a:spcAft>
              <a:buNone/>
            </a:pPr>
            <a:r>
              <a:rPr lang="en" sz="3580">
                <a:solidFill>
                  <a:schemeClr val="dk1"/>
                </a:solidFill>
              </a:rPr>
              <a:t>loop.</a:t>
            </a:r>
            <a:endParaRPr sz="3580">
              <a:solidFill>
                <a:schemeClr val="dk1"/>
              </a:solidFill>
            </a:endParaRPr>
          </a:p>
        </p:txBody>
      </p:sp>
      <p:pic>
        <p:nvPicPr>
          <p:cNvPr id="149" name="Google Shape;149;p26"/>
          <p:cNvPicPr preferRelativeResize="0"/>
          <p:nvPr/>
        </p:nvPicPr>
        <p:blipFill>
          <a:blip r:embed="rId3">
            <a:alphaModFix/>
          </a:blip>
          <a:stretch>
            <a:fillRect/>
          </a:stretch>
        </p:blipFill>
        <p:spPr>
          <a:xfrm>
            <a:off x="4834825" y="554700"/>
            <a:ext cx="3599050" cy="2063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Loop Logic Structure</a:t>
            </a:r>
            <a:endParaRPr/>
          </a:p>
        </p:txBody>
      </p:sp>
      <p:sp>
        <p:nvSpPr>
          <p:cNvPr id="155" name="Google Shape;155;p2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6" name="Google Shape;156;p27"/>
          <p:cNvPicPr preferRelativeResize="0"/>
          <p:nvPr/>
        </p:nvPicPr>
        <p:blipFill>
          <a:blip r:embed="rId3">
            <a:alphaModFix/>
          </a:blip>
          <a:stretch>
            <a:fillRect/>
          </a:stretch>
        </p:blipFill>
        <p:spPr>
          <a:xfrm>
            <a:off x="1264725" y="1228663"/>
            <a:ext cx="6305550" cy="3305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Loop</a:t>
            </a:r>
            <a:endParaRPr/>
          </a:p>
        </p:txBody>
      </p:sp>
      <p:sp>
        <p:nvSpPr>
          <p:cNvPr id="162" name="Google Shape;162;p28"/>
          <p:cNvSpPr txBox="1"/>
          <p:nvPr>
            <p:ph idx="1" type="body"/>
          </p:nvPr>
        </p:nvSpPr>
        <p:spPr>
          <a:xfrm>
            <a:off x="427600" y="1197575"/>
            <a:ext cx="81300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for(initial statement; loop condition; update statement)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63" name="Google Shape;163;p28"/>
          <p:cNvPicPr preferRelativeResize="0"/>
          <p:nvPr/>
        </p:nvPicPr>
        <p:blipFill>
          <a:blip r:embed="rId3">
            <a:alphaModFix/>
          </a:blip>
          <a:stretch>
            <a:fillRect/>
          </a:stretch>
        </p:blipFill>
        <p:spPr>
          <a:xfrm>
            <a:off x="2923617" y="2125838"/>
            <a:ext cx="2880658" cy="2088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LOOP</a:t>
            </a:r>
            <a:endParaRPr/>
          </a:p>
        </p:txBody>
      </p:sp>
      <p:sp>
        <p:nvSpPr>
          <p:cNvPr id="169" name="Google Shape;169;p2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0" name="Google Shape;170;p29"/>
          <p:cNvPicPr preferRelativeResize="0"/>
          <p:nvPr/>
        </p:nvPicPr>
        <p:blipFill>
          <a:blip r:embed="rId3">
            <a:alphaModFix/>
          </a:blip>
          <a:stretch>
            <a:fillRect/>
          </a:stretch>
        </p:blipFill>
        <p:spPr>
          <a:xfrm>
            <a:off x="4665350" y="1666387"/>
            <a:ext cx="3981775" cy="1810725"/>
          </a:xfrm>
          <a:prstGeom prst="rect">
            <a:avLst/>
          </a:prstGeom>
          <a:noFill/>
          <a:ln>
            <a:noFill/>
          </a:ln>
        </p:spPr>
      </p:pic>
      <p:pic>
        <p:nvPicPr>
          <p:cNvPr id="171" name="Google Shape;171;p29"/>
          <p:cNvPicPr preferRelativeResize="0"/>
          <p:nvPr/>
        </p:nvPicPr>
        <p:blipFill>
          <a:blip r:embed="rId4">
            <a:alphaModFix/>
          </a:blip>
          <a:stretch>
            <a:fillRect/>
          </a:stretch>
        </p:blipFill>
        <p:spPr>
          <a:xfrm>
            <a:off x="427600" y="1282150"/>
            <a:ext cx="3630275" cy="2682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Loop Execution</a:t>
            </a:r>
            <a:endParaRPr/>
          </a:p>
        </p:txBody>
      </p:sp>
      <p:sp>
        <p:nvSpPr>
          <p:cNvPr id="177" name="Google Shape;177;p3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a:t>The for loop executes as follows:</a:t>
            </a:r>
            <a:endParaRPr/>
          </a:p>
          <a:p>
            <a:pPr indent="-342900" lvl="0" marL="457200" rtl="0" algn="l">
              <a:spcBef>
                <a:spcPts val="1200"/>
              </a:spcBef>
              <a:spcAft>
                <a:spcPts val="0"/>
              </a:spcAft>
              <a:buSzPts val="1800"/>
              <a:buAutoNum type="arabicPeriod"/>
            </a:pPr>
            <a:r>
              <a:rPr lang="en"/>
              <a:t>The initial statement executes.</a:t>
            </a:r>
            <a:endParaRPr/>
          </a:p>
          <a:p>
            <a:pPr indent="-342900" lvl="0" marL="457200" rtl="0" algn="l">
              <a:spcBef>
                <a:spcPts val="0"/>
              </a:spcBef>
              <a:spcAft>
                <a:spcPts val="0"/>
              </a:spcAft>
              <a:buSzPts val="1800"/>
              <a:buAutoNum type="arabicPeriod"/>
            </a:pPr>
            <a:r>
              <a:rPr lang="en"/>
              <a:t>The loop condition is evaluated. If the loop condition evaluates to </a:t>
            </a:r>
            <a:r>
              <a:rPr lang="en">
                <a:solidFill>
                  <a:srgbClr val="4A86E8"/>
                </a:solidFill>
                <a:highlight>
                  <a:srgbClr val="FFFFFF"/>
                </a:highlight>
              </a:rPr>
              <a:t>true</a:t>
            </a:r>
            <a:endParaRPr>
              <a:solidFill>
                <a:srgbClr val="4A86E8"/>
              </a:solidFill>
              <a:highlight>
                <a:srgbClr val="FFFFFF"/>
              </a:highlight>
            </a:endParaRPr>
          </a:p>
          <a:p>
            <a:pPr indent="-317500" lvl="1" marL="914400" rtl="0" algn="l">
              <a:spcBef>
                <a:spcPts val="0"/>
              </a:spcBef>
              <a:spcAft>
                <a:spcPts val="0"/>
              </a:spcAft>
              <a:buSzPts val="1400"/>
              <a:buAutoNum type="alphaLcPeriod"/>
            </a:pPr>
            <a:r>
              <a:rPr lang="en"/>
              <a:t>Execute the </a:t>
            </a:r>
            <a:r>
              <a:rPr lang="en">
                <a:solidFill>
                  <a:srgbClr val="4A86E8"/>
                </a:solidFill>
              </a:rPr>
              <a:t>for</a:t>
            </a:r>
            <a:r>
              <a:rPr lang="en"/>
              <a:t> loop statement.</a:t>
            </a:r>
            <a:endParaRPr/>
          </a:p>
          <a:p>
            <a:pPr indent="-317500" lvl="1" marL="914400" rtl="0" algn="l">
              <a:spcBef>
                <a:spcPts val="0"/>
              </a:spcBef>
              <a:spcAft>
                <a:spcPts val="0"/>
              </a:spcAft>
              <a:buSzPts val="1400"/>
              <a:buAutoNum type="alphaLcPeriod"/>
            </a:pPr>
            <a:r>
              <a:rPr lang="en"/>
              <a:t>Execute the update statement.</a:t>
            </a:r>
            <a:endParaRPr/>
          </a:p>
          <a:p>
            <a:pPr indent="-342900" lvl="0" marL="457200" rtl="0" algn="l">
              <a:spcBef>
                <a:spcPts val="0"/>
              </a:spcBef>
              <a:spcAft>
                <a:spcPts val="0"/>
              </a:spcAft>
              <a:buSzPts val="1800"/>
              <a:buAutoNum type="arabicPeriod"/>
            </a:pPr>
            <a:r>
              <a:rPr lang="en"/>
              <a:t>Repeat Step 2 until the loop condition evaluates to </a:t>
            </a:r>
            <a:r>
              <a:rPr lang="en">
                <a:solidFill>
                  <a:srgbClr val="4A86E8"/>
                </a:solidFill>
              </a:rPr>
              <a:t>false</a:t>
            </a:r>
            <a:r>
              <a:rPr lang="en"/>
              <a:t>.</a:t>
            </a:r>
            <a:endParaRPr/>
          </a:p>
          <a:p>
            <a:pPr indent="0" lvl="0" marL="0" rtl="0" algn="l">
              <a:spcBef>
                <a:spcPts val="1200"/>
              </a:spcBef>
              <a:spcAft>
                <a:spcPts val="1200"/>
              </a:spcAft>
              <a:buNone/>
            </a:pPr>
            <a:r>
              <a:rPr lang="en"/>
              <a:t>The initial statement usually initializes a variable is the first statement to be executed and is executed only once.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3" name="Google Shape;183;p31"/>
          <p:cNvSpPr txBox="1"/>
          <p:nvPr>
            <p:ph idx="1" type="body"/>
          </p:nvPr>
        </p:nvSpPr>
        <p:spPr>
          <a:xfrm>
            <a:off x="311700" y="241900"/>
            <a:ext cx="8520600" cy="4698000"/>
          </a:xfrm>
          <a:prstGeom prst="rect">
            <a:avLst/>
          </a:prstGeom>
          <a:solidFill>
            <a:schemeClr val="dk1"/>
          </a:solidFill>
        </p:spPr>
        <p:txBody>
          <a:bodyPr anchorCtr="0" anchor="t" bIns="91425" lIns="91425" spcFirstLastPara="1" rIns="91425" wrap="square" tIns="91425">
            <a:normAutofit fontScale="40000" lnSpcReduction="10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D3D3D3"/>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int</a:t>
            </a:r>
            <a:r>
              <a:rPr lang="en" sz="6250">
                <a:solidFill>
                  <a:srgbClr val="D3D3D3"/>
                </a:solidFill>
                <a:highlight>
                  <a:schemeClr val="dk1"/>
                </a:highlight>
              </a:rPr>
              <a:t> i;</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for (i=0; i&lt;5; i++)</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E6C07B"/>
                </a:solidFill>
                <a:highlight>
                  <a:schemeClr val="dk1"/>
                </a:highlight>
              </a:rPr>
              <a:t>printf</a:t>
            </a:r>
            <a:r>
              <a:rPr lang="en" sz="6250">
                <a:solidFill>
                  <a:srgbClr val="D3D3D3"/>
                </a:solidFill>
                <a:highlight>
                  <a:schemeClr val="dk1"/>
                </a:highlight>
              </a:rPr>
              <a:t>(</a:t>
            </a:r>
            <a:r>
              <a:rPr lang="en" sz="6250">
                <a:solidFill>
                  <a:srgbClr val="98C379"/>
                </a:solidFill>
                <a:highlight>
                  <a:schemeClr val="dk1"/>
                </a:highlight>
              </a:rPr>
              <a:t>"Hello World\n"</a:t>
            </a: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152400" marR="152400" rtl="0" algn="l">
              <a:lnSpc>
                <a:spcPct val="142857"/>
              </a:lnSpc>
              <a:spcBef>
                <a:spcPts val="0"/>
              </a:spcBef>
              <a:spcAft>
                <a:spcPts val="0"/>
              </a:spcAft>
              <a:buClr>
                <a:schemeClr val="dk1"/>
              </a:buClr>
              <a:buSzPct val="104761"/>
              <a:buFont typeface="Arial"/>
              <a:buNone/>
            </a:pPr>
            <a:r>
              <a:rPr lang="en" sz="1050">
                <a:solidFill>
                  <a:srgbClr val="D3D3D3"/>
                </a:solidFill>
                <a:highlight>
                  <a:schemeClr val="dk1"/>
                </a:highlight>
                <a:latin typeface="Courier New"/>
                <a:ea typeface="Courier New"/>
                <a:cs typeface="Courier New"/>
                <a:sym typeface="Courier New"/>
              </a:rPr>
              <a:t>}</a:t>
            </a:r>
            <a:endParaRPr sz="1050">
              <a:solidFill>
                <a:srgbClr val="D3D3D3"/>
              </a:solidFill>
              <a:highlight>
                <a:schemeClr val="dk1"/>
              </a:highlight>
              <a:latin typeface="Courier New"/>
              <a:ea typeface="Courier New"/>
              <a:cs typeface="Courier New"/>
              <a:sym typeface="Courier New"/>
            </a:endParaRPr>
          </a:p>
          <a:p>
            <a:pPr indent="0" lvl="0" marL="0" rtl="0" algn="l">
              <a:spcBef>
                <a:spcPts val="1200"/>
              </a:spcBef>
              <a:spcAft>
                <a:spcPts val="1200"/>
              </a:spcAft>
              <a:buNone/>
            </a:pPr>
            <a:r>
              <a:t/>
            </a:r>
            <a:endParaRPr>
              <a:highlight>
                <a:schemeClr val="dk1"/>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Address Space</a:t>
            </a:r>
            <a:endParaRPr/>
          </a:p>
        </p:txBody>
      </p:sp>
      <p:sp>
        <p:nvSpPr>
          <p:cNvPr id="65" name="Google Shape;65;p14"/>
          <p:cNvSpPr txBox="1"/>
          <p:nvPr>
            <p:ph idx="1" type="body"/>
          </p:nvPr>
        </p:nvSpPr>
        <p:spPr>
          <a:xfrm>
            <a:off x="437950" y="2571750"/>
            <a:ext cx="8181300" cy="1997100"/>
          </a:xfrm>
          <a:prstGeom prst="rect">
            <a:avLst/>
          </a:prstGeom>
        </p:spPr>
        <p:txBody>
          <a:bodyPr anchorCtr="0" anchor="t" bIns="91425" lIns="91425" spcFirstLastPara="1" rIns="91425" wrap="square" tIns="91425">
            <a:normAutofit fontScale="70000" lnSpcReduction="10000"/>
          </a:bodyPr>
          <a:lstStyle/>
          <a:p>
            <a:pPr indent="0" lvl="0" marL="0" rtl="0" algn="l">
              <a:lnSpc>
                <a:spcPct val="100000"/>
              </a:lnSpc>
              <a:spcBef>
                <a:spcPts val="0"/>
              </a:spcBef>
              <a:spcAft>
                <a:spcPts val="0"/>
              </a:spcAft>
              <a:buNone/>
            </a:pPr>
            <a:r>
              <a:t/>
            </a:r>
            <a:endParaRPr sz="2280">
              <a:solidFill>
                <a:schemeClr val="dk1"/>
              </a:solidFill>
            </a:endParaRPr>
          </a:p>
          <a:p>
            <a:pPr indent="0" lvl="0" marL="0" rtl="0" algn="l">
              <a:lnSpc>
                <a:spcPct val="100000"/>
              </a:lnSpc>
              <a:spcBef>
                <a:spcPts val="0"/>
              </a:spcBef>
              <a:spcAft>
                <a:spcPts val="0"/>
              </a:spcAft>
              <a:buNone/>
            </a:pPr>
            <a:r>
              <a:rPr lang="en" sz="2280">
                <a:solidFill>
                  <a:schemeClr val="dk1"/>
                </a:solidFill>
              </a:rPr>
              <a:t>Name 				 = FAST</a:t>
            </a:r>
            <a:endParaRPr sz="2280">
              <a:solidFill>
                <a:schemeClr val="dk1"/>
              </a:solidFill>
            </a:endParaRPr>
          </a:p>
          <a:p>
            <a:pPr indent="0" lvl="0" marL="0" rtl="0" algn="l">
              <a:lnSpc>
                <a:spcPct val="100000"/>
              </a:lnSpc>
              <a:spcBef>
                <a:spcPts val="0"/>
              </a:spcBef>
              <a:spcAft>
                <a:spcPts val="0"/>
              </a:spcAft>
              <a:buNone/>
            </a:pPr>
            <a:r>
              <a:t/>
            </a:r>
            <a:endParaRPr sz="2280">
              <a:solidFill>
                <a:schemeClr val="dk1"/>
              </a:solidFill>
            </a:endParaRPr>
          </a:p>
          <a:p>
            <a:pPr indent="0" lvl="0" marL="0" rtl="0" algn="l">
              <a:lnSpc>
                <a:spcPct val="100000"/>
              </a:lnSpc>
              <a:spcBef>
                <a:spcPts val="0"/>
              </a:spcBef>
              <a:spcAft>
                <a:spcPts val="0"/>
              </a:spcAft>
              <a:buNone/>
            </a:pPr>
            <a:r>
              <a:rPr lang="en" sz="2280">
                <a:solidFill>
                  <a:schemeClr val="dk1"/>
                </a:solidFill>
              </a:rPr>
              <a:t>Value / Occupants	 = Students</a:t>
            </a:r>
            <a:endParaRPr sz="2280">
              <a:solidFill>
                <a:schemeClr val="dk1"/>
              </a:solidFill>
            </a:endParaRPr>
          </a:p>
          <a:p>
            <a:pPr indent="0" lvl="0" marL="0" rtl="0" algn="l">
              <a:lnSpc>
                <a:spcPct val="100000"/>
              </a:lnSpc>
              <a:spcBef>
                <a:spcPts val="0"/>
              </a:spcBef>
              <a:spcAft>
                <a:spcPts val="0"/>
              </a:spcAft>
              <a:buNone/>
            </a:pPr>
            <a:r>
              <a:t/>
            </a:r>
            <a:endParaRPr sz="2280">
              <a:solidFill>
                <a:schemeClr val="dk1"/>
              </a:solidFill>
            </a:endParaRPr>
          </a:p>
          <a:p>
            <a:pPr indent="0" lvl="0" marL="0" rtl="0" algn="l">
              <a:lnSpc>
                <a:spcPct val="100000"/>
              </a:lnSpc>
              <a:spcBef>
                <a:spcPts val="0"/>
              </a:spcBef>
              <a:spcAft>
                <a:spcPts val="0"/>
              </a:spcAft>
              <a:buNone/>
            </a:pPr>
            <a:r>
              <a:rPr lang="en" sz="2280">
                <a:solidFill>
                  <a:schemeClr val="dk1"/>
                </a:solidFill>
              </a:rPr>
              <a:t>Address 			 = St-4, Sector 17-D، National Hwy 5, Karachi</a:t>
            </a:r>
            <a:endParaRPr sz="2280">
              <a:solidFill>
                <a:schemeClr val="dk1"/>
              </a:solidFill>
            </a:endParaRPr>
          </a:p>
          <a:p>
            <a:pPr indent="0" lvl="0" marL="0" rtl="0" algn="l">
              <a:lnSpc>
                <a:spcPct val="100000"/>
              </a:lnSpc>
              <a:spcBef>
                <a:spcPts val="0"/>
              </a:spcBef>
              <a:spcAft>
                <a:spcPts val="0"/>
              </a:spcAft>
              <a:buNone/>
            </a:pPr>
            <a:r>
              <a:t/>
            </a:r>
            <a:endParaRPr sz="3580">
              <a:solidFill>
                <a:schemeClr val="dk1"/>
              </a:solidFill>
            </a:endParaRPr>
          </a:p>
        </p:txBody>
      </p:sp>
      <p:pic>
        <p:nvPicPr>
          <p:cNvPr id="66" name="Google Shape;66;p14"/>
          <p:cNvPicPr preferRelativeResize="0"/>
          <p:nvPr/>
        </p:nvPicPr>
        <p:blipFill>
          <a:blip r:embed="rId3">
            <a:alphaModFix/>
          </a:blip>
          <a:stretch>
            <a:fillRect/>
          </a:stretch>
        </p:blipFill>
        <p:spPr>
          <a:xfrm>
            <a:off x="2802223" y="243800"/>
            <a:ext cx="3677402" cy="2327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9" name="Google Shape;189;p3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0" name="Google Shape;190;p32"/>
          <p:cNvPicPr preferRelativeResize="0"/>
          <p:nvPr/>
        </p:nvPicPr>
        <p:blipFill>
          <a:blip r:embed="rId3">
            <a:alphaModFix/>
          </a:blip>
          <a:stretch>
            <a:fillRect/>
          </a:stretch>
        </p:blipFill>
        <p:spPr>
          <a:xfrm>
            <a:off x="2625250" y="171600"/>
            <a:ext cx="3624000" cy="4727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6" name="Google Shape;196;p3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7" name="Google Shape;197;p33"/>
          <p:cNvPicPr preferRelativeResize="0"/>
          <p:nvPr/>
        </p:nvPicPr>
        <p:blipFill>
          <a:blip r:embed="rId3">
            <a:alphaModFix/>
          </a:blip>
          <a:stretch>
            <a:fillRect/>
          </a:stretch>
        </p:blipFill>
        <p:spPr>
          <a:xfrm>
            <a:off x="994017" y="292850"/>
            <a:ext cx="6673609" cy="4250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3" name="Google Shape;203;p3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4" name="Google Shape;204;p34"/>
          <p:cNvPicPr preferRelativeResize="0"/>
          <p:nvPr/>
        </p:nvPicPr>
        <p:blipFill>
          <a:blip r:embed="rId3">
            <a:alphaModFix/>
          </a:blip>
          <a:stretch>
            <a:fillRect/>
          </a:stretch>
        </p:blipFill>
        <p:spPr>
          <a:xfrm>
            <a:off x="564050" y="292850"/>
            <a:ext cx="7520297" cy="4276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0" name="Google Shape;210;p35"/>
          <p:cNvSpPr txBox="1"/>
          <p:nvPr>
            <p:ph idx="1" type="body"/>
          </p:nvPr>
        </p:nvSpPr>
        <p:spPr>
          <a:xfrm>
            <a:off x="311700" y="629450"/>
            <a:ext cx="8520600" cy="39393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Clr>
                <a:schemeClr val="dk1"/>
              </a:buClr>
              <a:buSzPts val="275"/>
              <a:buFont typeface="Arial"/>
              <a:buNone/>
            </a:pPr>
            <a:r>
              <a:rPr lang="en" sz="5800"/>
              <a:t>Suppose we want to add five numbers (say to find their average).</a:t>
            </a:r>
            <a:endParaRPr sz="5800"/>
          </a:p>
          <a:p>
            <a:pPr indent="0" lvl="0" marL="0" rtl="0" algn="l">
              <a:spcBef>
                <a:spcPts val="1200"/>
              </a:spcBef>
              <a:spcAft>
                <a:spcPts val="0"/>
              </a:spcAft>
              <a:buClr>
                <a:schemeClr val="dk1"/>
              </a:buClr>
              <a:buSzPts val="275"/>
              <a:buFont typeface="Arial"/>
              <a:buNone/>
            </a:pPr>
            <a:r>
              <a:rPr lang="en" sz="5800"/>
              <a:t>From what you have learned so far, you could proceed as follows.</a:t>
            </a:r>
            <a:endParaRPr sz="5800"/>
          </a:p>
          <a:p>
            <a:pPr indent="457200" lvl="0" marL="0" rtl="0" algn="l">
              <a:spcBef>
                <a:spcPts val="1200"/>
              </a:spcBef>
              <a:spcAft>
                <a:spcPts val="0"/>
              </a:spcAft>
              <a:buClr>
                <a:schemeClr val="dk1"/>
              </a:buClr>
              <a:buSzPts val="275"/>
              <a:buFont typeface="Arial"/>
              <a:buNone/>
            </a:pPr>
            <a:r>
              <a:rPr lang="en" sz="5800"/>
              <a:t>scanf(%d %d %d %d %d,&amp;num1,&amp;num2,&amp;num3,&amp;num4,&amp;num5);</a:t>
            </a:r>
            <a:endParaRPr sz="5800"/>
          </a:p>
          <a:p>
            <a:pPr indent="457200" lvl="0" marL="0" rtl="0" algn="l">
              <a:spcBef>
                <a:spcPts val="1200"/>
              </a:spcBef>
              <a:spcAft>
                <a:spcPts val="0"/>
              </a:spcAft>
              <a:buClr>
                <a:schemeClr val="dk1"/>
              </a:buClr>
              <a:buSzPts val="275"/>
              <a:buFont typeface="Arial"/>
              <a:buNone/>
            </a:pPr>
            <a:r>
              <a:rPr lang="en" sz="5800"/>
              <a:t>sum = num1+num2+num3+num4+num5;</a:t>
            </a:r>
            <a:endParaRPr sz="5800"/>
          </a:p>
          <a:p>
            <a:pPr indent="457200" lvl="0" marL="0" rtl="0" algn="l">
              <a:spcBef>
                <a:spcPts val="1200"/>
              </a:spcBef>
              <a:spcAft>
                <a:spcPts val="0"/>
              </a:spcAft>
              <a:buClr>
                <a:schemeClr val="dk1"/>
              </a:buClr>
              <a:buSzPts val="275"/>
              <a:buFont typeface="Arial"/>
              <a:buNone/>
            </a:pPr>
            <a:r>
              <a:rPr lang="en" sz="5800"/>
              <a:t>average = sum/5;</a:t>
            </a:r>
            <a:endParaRPr sz="5800"/>
          </a:p>
          <a:p>
            <a:pPr indent="0" lvl="0" marL="0" rtl="0" algn="l">
              <a:spcBef>
                <a:spcPts val="1200"/>
              </a:spcBef>
              <a:spcAft>
                <a:spcPts val="0"/>
              </a:spcAft>
              <a:buClr>
                <a:schemeClr val="dk1"/>
              </a:buClr>
              <a:buSzPts val="275"/>
              <a:buFont typeface="Arial"/>
              <a:buNone/>
            </a:pPr>
            <a:r>
              <a:t/>
            </a:r>
            <a:endParaRPr sz="5800"/>
          </a:p>
          <a:p>
            <a:pPr indent="0" lvl="0" marL="0" rtl="0" algn="l">
              <a:spcBef>
                <a:spcPts val="1200"/>
              </a:spcBef>
              <a:spcAft>
                <a:spcPts val="1200"/>
              </a:spcAft>
              <a:buNone/>
            </a:pPr>
            <a:r>
              <a:rPr lang="en" sz="5800"/>
              <a:t>Suppose we wanted to add and average 100, or 1000, or more numbers. We would have to declare that many variables, and list them again in scanf statement, and perhaps, again in the output statement.</a:t>
            </a:r>
            <a:endParaRPr sz="5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6" name="Google Shape;216;p36"/>
          <p:cNvSpPr txBox="1"/>
          <p:nvPr>
            <p:ph idx="1" type="body"/>
          </p:nvPr>
        </p:nvSpPr>
        <p:spPr>
          <a:xfrm>
            <a:off x="311700" y="241900"/>
            <a:ext cx="8520600" cy="4698000"/>
          </a:xfrm>
          <a:prstGeom prst="rect">
            <a:avLst/>
          </a:prstGeom>
          <a:solidFill>
            <a:schemeClr val="dk1"/>
          </a:solidFill>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3650">
                <a:solidFill>
                  <a:srgbClr val="61AEEE"/>
                </a:solidFill>
                <a:highlight>
                  <a:schemeClr val="dk1"/>
                </a:highlight>
              </a:rPr>
              <a:t>#include </a:t>
            </a:r>
            <a:r>
              <a:rPr lang="en" sz="3650">
                <a:solidFill>
                  <a:srgbClr val="98C379"/>
                </a:solidFill>
                <a:highlight>
                  <a:schemeClr val="dk1"/>
                </a:highlight>
              </a:rPr>
              <a:t>&lt;stdio.h&gt;</a:t>
            </a:r>
            <a:endParaRPr sz="3650">
              <a:solidFill>
                <a:srgbClr val="D3D3D3"/>
              </a:solidFill>
              <a:highlight>
                <a:schemeClr val="dk1"/>
              </a:highlight>
            </a:endParaRPr>
          </a:p>
          <a:p>
            <a:pPr indent="0" lvl="0" marL="0" rtl="0" algn="l">
              <a:spcBef>
                <a:spcPts val="0"/>
              </a:spcBef>
              <a:spcAft>
                <a:spcPts val="0"/>
              </a:spcAft>
              <a:buNone/>
            </a:pPr>
            <a:r>
              <a:rPr lang="en" sz="3650">
                <a:solidFill>
                  <a:srgbClr val="C678DD"/>
                </a:solidFill>
                <a:highlight>
                  <a:schemeClr val="dk1"/>
                </a:highlight>
              </a:rPr>
              <a:t>int</a:t>
            </a:r>
            <a:r>
              <a:rPr lang="en" sz="3650">
                <a:solidFill>
                  <a:srgbClr val="D3D3D3"/>
                </a:solidFill>
                <a:highlight>
                  <a:schemeClr val="dk1"/>
                </a:highlight>
              </a:rPr>
              <a:t> </a:t>
            </a:r>
            <a:r>
              <a:rPr lang="en" sz="3650">
                <a:solidFill>
                  <a:srgbClr val="61AEEE"/>
                </a:solidFill>
                <a:highlight>
                  <a:schemeClr val="dk1"/>
                </a:highlight>
              </a:rPr>
              <a:t>main</a:t>
            </a:r>
            <a:r>
              <a:rPr lang="en" sz="3650">
                <a:solidFill>
                  <a:srgbClr val="D3D3D3"/>
                </a:solidFill>
                <a:highlight>
                  <a:schemeClr val="dk1"/>
                </a:highlight>
              </a:rPr>
              <a:t>()</a:t>
            </a:r>
            <a:endParaRPr sz="3650">
              <a:solidFill>
                <a:srgbClr val="D3D3D3"/>
              </a:solidFill>
              <a:highlight>
                <a:schemeClr val="dk1"/>
              </a:highlight>
            </a:endParaRPr>
          </a:p>
          <a:p>
            <a:pPr indent="0" lvl="0" marL="0" rtl="0" algn="l">
              <a:spcBef>
                <a:spcPts val="0"/>
              </a:spcBef>
              <a:spcAft>
                <a:spcPts val="0"/>
              </a:spcAft>
              <a:buNone/>
            </a:pPr>
            <a:r>
              <a:rPr lang="en" sz="3650">
                <a:solidFill>
                  <a:srgbClr val="D3D3D3"/>
                </a:solidFill>
                <a:highlight>
                  <a:schemeClr val="dk1"/>
                </a:highlight>
              </a:rPr>
              <a:t>{</a:t>
            </a:r>
            <a:endParaRPr sz="3650">
              <a:solidFill>
                <a:srgbClr val="D3D3D3"/>
              </a:solidFill>
              <a:highlight>
                <a:schemeClr val="dk1"/>
              </a:highlight>
            </a:endParaRPr>
          </a:p>
          <a:p>
            <a:pPr indent="0" lvl="0" marL="0" rtl="0" algn="l">
              <a:spcBef>
                <a:spcPts val="0"/>
              </a:spcBef>
              <a:spcAft>
                <a:spcPts val="0"/>
              </a:spcAft>
              <a:buNone/>
            </a:pPr>
            <a:r>
              <a:rPr lang="en" sz="3650">
                <a:solidFill>
                  <a:srgbClr val="D3D3D3"/>
                </a:solidFill>
                <a:highlight>
                  <a:schemeClr val="dk1"/>
                </a:highlight>
              </a:rPr>
              <a:t>    </a:t>
            </a:r>
            <a:r>
              <a:rPr lang="en" sz="3650">
                <a:solidFill>
                  <a:srgbClr val="C678DD"/>
                </a:solidFill>
                <a:highlight>
                  <a:schemeClr val="dk1"/>
                </a:highlight>
              </a:rPr>
              <a:t>int</a:t>
            </a:r>
            <a:r>
              <a:rPr lang="en" sz="3650">
                <a:solidFill>
                  <a:srgbClr val="D3D3D3"/>
                </a:solidFill>
                <a:highlight>
                  <a:schemeClr val="dk1"/>
                </a:highlight>
              </a:rPr>
              <a:t> sum=0,i, new_num,avg;</a:t>
            </a:r>
            <a:endParaRPr sz="3650">
              <a:solidFill>
                <a:srgbClr val="D3D3D3"/>
              </a:solidFill>
              <a:highlight>
                <a:schemeClr val="dk1"/>
              </a:highlight>
            </a:endParaRPr>
          </a:p>
          <a:p>
            <a:pPr indent="0" lvl="0" marL="0" rtl="0" algn="l">
              <a:spcBef>
                <a:spcPts val="0"/>
              </a:spcBef>
              <a:spcAft>
                <a:spcPts val="0"/>
              </a:spcAft>
              <a:buNone/>
            </a:pPr>
            <a:r>
              <a:rPr lang="en" sz="3650">
                <a:solidFill>
                  <a:srgbClr val="D3D3D3"/>
                </a:solidFill>
                <a:highlight>
                  <a:schemeClr val="dk1"/>
                </a:highlight>
              </a:rPr>
              <a:t>    for (i=0; i&lt;5; i++)</a:t>
            </a:r>
            <a:endParaRPr sz="3650">
              <a:solidFill>
                <a:srgbClr val="D3D3D3"/>
              </a:solidFill>
              <a:highlight>
                <a:schemeClr val="dk1"/>
              </a:highlight>
            </a:endParaRPr>
          </a:p>
          <a:p>
            <a:pPr indent="0" lvl="0" marL="0" rtl="0" algn="l">
              <a:spcBef>
                <a:spcPts val="0"/>
              </a:spcBef>
              <a:spcAft>
                <a:spcPts val="0"/>
              </a:spcAft>
              <a:buNone/>
            </a:pPr>
            <a:r>
              <a:rPr lang="en" sz="3650">
                <a:solidFill>
                  <a:srgbClr val="D3D3D3"/>
                </a:solidFill>
                <a:highlight>
                  <a:schemeClr val="dk1"/>
                </a:highlight>
              </a:rPr>
              <a:t>    {</a:t>
            </a:r>
            <a:endParaRPr sz="3650">
              <a:solidFill>
                <a:srgbClr val="D3D3D3"/>
              </a:solidFill>
              <a:highlight>
                <a:schemeClr val="dk1"/>
              </a:highlight>
            </a:endParaRPr>
          </a:p>
          <a:p>
            <a:pPr indent="0" lvl="0" marL="0" rtl="0" algn="l">
              <a:spcBef>
                <a:spcPts val="0"/>
              </a:spcBef>
              <a:spcAft>
                <a:spcPts val="0"/>
              </a:spcAft>
              <a:buNone/>
            </a:pPr>
            <a:r>
              <a:rPr lang="en" sz="3650">
                <a:solidFill>
                  <a:srgbClr val="D3D3D3"/>
                </a:solidFill>
                <a:highlight>
                  <a:schemeClr val="dk1"/>
                </a:highlight>
              </a:rPr>
              <a:t>    	printf(</a:t>
            </a:r>
            <a:r>
              <a:rPr lang="en" sz="3650">
                <a:solidFill>
                  <a:srgbClr val="98C379"/>
                </a:solidFill>
                <a:highlight>
                  <a:schemeClr val="dk1"/>
                </a:highlight>
              </a:rPr>
              <a:t>"</a:t>
            </a:r>
            <a:r>
              <a:rPr lang="en" sz="3650">
                <a:solidFill>
                  <a:srgbClr val="6AA84F"/>
                </a:solidFill>
                <a:highlight>
                  <a:schemeClr val="dk1"/>
                </a:highlight>
              </a:rPr>
              <a:t>Enter Number </a:t>
            </a:r>
            <a:r>
              <a:rPr lang="en" sz="3650">
                <a:solidFill>
                  <a:srgbClr val="98C379"/>
                </a:solidFill>
                <a:highlight>
                  <a:schemeClr val="dk1"/>
                </a:highlight>
              </a:rPr>
              <a:t>"</a:t>
            </a:r>
            <a:r>
              <a:rPr lang="en" sz="3650">
                <a:solidFill>
                  <a:srgbClr val="D3D3D3"/>
                </a:solidFill>
                <a:highlight>
                  <a:schemeClr val="dk1"/>
                </a:highlight>
              </a:rPr>
              <a:t>);</a:t>
            </a:r>
            <a:endParaRPr sz="3650">
              <a:solidFill>
                <a:srgbClr val="D3D3D3"/>
              </a:solidFill>
              <a:highlight>
                <a:schemeClr val="dk1"/>
              </a:highlight>
            </a:endParaRPr>
          </a:p>
          <a:p>
            <a:pPr indent="0" lvl="0" marL="0" rtl="0" algn="l">
              <a:spcBef>
                <a:spcPts val="0"/>
              </a:spcBef>
              <a:spcAft>
                <a:spcPts val="0"/>
              </a:spcAft>
              <a:buNone/>
            </a:pPr>
            <a:r>
              <a:rPr lang="en" sz="3650">
                <a:solidFill>
                  <a:srgbClr val="D3D3D3"/>
                </a:solidFill>
                <a:highlight>
                  <a:schemeClr val="dk1"/>
                </a:highlight>
              </a:rPr>
              <a:t>		scanf(</a:t>
            </a:r>
            <a:r>
              <a:rPr lang="en" sz="3650">
                <a:solidFill>
                  <a:srgbClr val="98C379"/>
                </a:solidFill>
                <a:highlight>
                  <a:schemeClr val="dk1"/>
                </a:highlight>
              </a:rPr>
              <a:t>"</a:t>
            </a:r>
            <a:r>
              <a:rPr lang="en" sz="3650">
                <a:solidFill>
                  <a:srgbClr val="93C47D"/>
                </a:solidFill>
                <a:highlight>
                  <a:schemeClr val="dk1"/>
                </a:highlight>
              </a:rPr>
              <a:t>%d</a:t>
            </a:r>
            <a:r>
              <a:rPr lang="en" sz="3650">
                <a:solidFill>
                  <a:srgbClr val="98C379"/>
                </a:solidFill>
                <a:highlight>
                  <a:schemeClr val="dk1"/>
                </a:highlight>
              </a:rPr>
              <a:t>"</a:t>
            </a:r>
            <a:r>
              <a:rPr lang="en" sz="3650">
                <a:solidFill>
                  <a:srgbClr val="D3D3D3"/>
                </a:solidFill>
                <a:highlight>
                  <a:schemeClr val="dk1"/>
                </a:highlight>
              </a:rPr>
              <a:t>,&amp;new_num);</a:t>
            </a:r>
            <a:endParaRPr sz="3650">
              <a:solidFill>
                <a:srgbClr val="D3D3D3"/>
              </a:solidFill>
              <a:highlight>
                <a:schemeClr val="dk1"/>
              </a:highlight>
            </a:endParaRPr>
          </a:p>
          <a:p>
            <a:pPr indent="0" lvl="0" marL="0" rtl="0" algn="l">
              <a:spcBef>
                <a:spcPts val="0"/>
              </a:spcBef>
              <a:spcAft>
                <a:spcPts val="0"/>
              </a:spcAft>
              <a:buNone/>
            </a:pPr>
            <a:r>
              <a:rPr lang="en" sz="3650">
                <a:solidFill>
                  <a:srgbClr val="D3D3D3"/>
                </a:solidFill>
                <a:highlight>
                  <a:schemeClr val="dk1"/>
                </a:highlight>
              </a:rPr>
              <a:t>     	sum=sum+new_num;</a:t>
            </a:r>
            <a:endParaRPr sz="3650">
              <a:solidFill>
                <a:srgbClr val="D3D3D3"/>
              </a:solidFill>
              <a:highlight>
                <a:schemeClr val="dk1"/>
              </a:highlight>
            </a:endParaRPr>
          </a:p>
          <a:p>
            <a:pPr indent="0" lvl="0" marL="0" rtl="0" algn="l">
              <a:spcBef>
                <a:spcPts val="0"/>
              </a:spcBef>
              <a:spcAft>
                <a:spcPts val="0"/>
              </a:spcAft>
              <a:buNone/>
            </a:pPr>
            <a:r>
              <a:rPr lang="en" sz="3650">
                <a:solidFill>
                  <a:srgbClr val="D3D3D3"/>
                </a:solidFill>
                <a:highlight>
                  <a:schemeClr val="dk1"/>
                </a:highlight>
              </a:rPr>
              <a:t>    }	</a:t>
            </a:r>
            <a:endParaRPr sz="3650">
              <a:solidFill>
                <a:srgbClr val="D3D3D3"/>
              </a:solidFill>
              <a:highlight>
                <a:schemeClr val="dk1"/>
              </a:highlight>
            </a:endParaRPr>
          </a:p>
          <a:p>
            <a:pPr indent="457200" lvl="0" marL="0" rtl="0" algn="l">
              <a:spcBef>
                <a:spcPts val="0"/>
              </a:spcBef>
              <a:spcAft>
                <a:spcPts val="0"/>
              </a:spcAft>
              <a:buNone/>
            </a:pPr>
            <a:r>
              <a:rPr lang="en" sz="3650">
                <a:solidFill>
                  <a:srgbClr val="D3D3D3"/>
                </a:solidFill>
                <a:highlight>
                  <a:schemeClr val="dk1"/>
                </a:highlight>
              </a:rPr>
              <a:t> avg=sum/5; </a:t>
            </a:r>
            <a:endParaRPr sz="3650">
              <a:solidFill>
                <a:srgbClr val="D3D3D3"/>
              </a:solidFill>
              <a:highlight>
                <a:schemeClr val="dk1"/>
              </a:highlight>
            </a:endParaRPr>
          </a:p>
          <a:p>
            <a:pPr indent="457200" lvl="0" marL="0" rtl="0" algn="l">
              <a:spcBef>
                <a:spcPts val="0"/>
              </a:spcBef>
              <a:spcAft>
                <a:spcPts val="0"/>
              </a:spcAft>
              <a:buNone/>
            </a:pPr>
            <a:r>
              <a:rPr lang="en" sz="3650">
                <a:solidFill>
                  <a:srgbClr val="D3D3D3"/>
                </a:solidFill>
                <a:highlight>
                  <a:schemeClr val="dk1"/>
                </a:highlight>
              </a:rPr>
              <a:t> printf(</a:t>
            </a:r>
            <a:r>
              <a:rPr lang="en" sz="3650">
                <a:solidFill>
                  <a:srgbClr val="98C379"/>
                </a:solidFill>
                <a:highlight>
                  <a:schemeClr val="dk1"/>
                </a:highlight>
              </a:rPr>
              <a:t>"</a:t>
            </a:r>
            <a:r>
              <a:rPr lang="en" sz="3650">
                <a:solidFill>
                  <a:srgbClr val="6AA84F"/>
                </a:solidFill>
                <a:highlight>
                  <a:schemeClr val="dk1"/>
                </a:highlight>
              </a:rPr>
              <a:t>The Sum is %d \n</a:t>
            </a:r>
            <a:r>
              <a:rPr lang="en" sz="3650">
                <a:solidFill>
                  <a:srgbClr val="98C379"/>
                </a:solidFill>
                <a:highlight>
                  <a:schemeClr val="dk1"/>
                </a:highlight>
              </a:rPr>
              <a:t>",</a:t>
            </a:r>
            <a:r>
              <a:rPr lang="en" sz="3650">
                <a:solidFill>
                  <a:schemeClr val="lt1"/>
                </a:solidFill>
                <a:highlight>
                  <a:schemeClr val="dk1"/>
                </a:highlight>
              </a:rPr>
              <a:t>sum</a:t>
            </a:r>
            <a:r>
              <a:rPr lang="en" sz="3650">
                <a:solidFill>
                  <a:srgbClr val="D3D3D3"/>
                </a:solidFill>
                <a:highlight>
                  <a:schemeClr val="dk1"/>
                </a:highlight>
              </a:rPr>
              <a:t>);</a:t>
            </a:r>
            <a:endParaRPr sz="3650">
              <a:solidFill>
                <a:srgbClr val="D3D3D3"/>
              </a:solidFill>
              <a:highlight>
                <a:schemeClr val="dk1"/>
              </a:highlight>
            </a:endParaRPr>
          </a:p>
          <a:p>
            <a:pPr indent="0" lvl="0" marL="457200" rtl="0" algn="l">
              <a:spcBef>
                <a:spcPts val="0"/>
              </a:spcBef>
              <a:spcAft>
                <a:spcPts val="0"/>
              </a:spcAft>
              <a:buClr>
                <a:schemeClr val="dk1"/>
              </a:buClr>
              <a:buSzPct val="30136"/>
              <a:buFont typeface="Arial"/>
              <a:buNone/>
            </a:pPr>
            <a:r>
              <a:rPr lang="en" sz="3650">
                <a:solidFill>
                  <a:srgbClr val="D3D3D3"/>
                </a:solidFill>
                <a:highlight>
                  <a:schemeClr val="dk1"/>
                </a:highlight>
              </a:rPr>
              <a:t> printf(</a:t>
            </a:r>
            <a:r>
              <a:rPr lang="en" sz="3650">
                <a:solidFill>
                  <a:srgbClr val="98C379"/>
                </a:solidFill>
                <a:highlight>
                  <a:schemeClr val="dk1"/>
                </a:highlight>
              </a:rPr>
              <a:t>"</a:t>
            </a:r>
            <a:r>
              <a:rPr lang="en" sz="3650">
                <a:solidFill>
                  <a:srgbClr val="6AA84F"/>
                </a:solidFill>
                <a:highlight>
                  <a:schemeClr val="dk1"/>
                </a:highlight>
              </a:rPr>
              <a:t>The Average is %d \n</a:t>
            </a:r>
            <a:r>
              <a:rPr lang="en" sz="3650">
                <a:solidFill>
                  <a:srgbClr val="98C379"/>
                </a:solidFill>
                <a:highlight>
                  <a:schemeClr val="dk1"/>
                </a:highlight>
              </a:rPr>
              <a:t>", </a:t>
            </a:r>
            <a:r>
              <a:rPr lang="en" sz="3650">
                <a:solidFill>
                  <a:schemeClr val="lt1"/>
                </a:solidFill>
                <a:highlight>
                  <a:schemeClr val="dk1"/>
                </a:highlight>
              </a:rPr>
              <a:t>avg</a:t>
            </a:r>
            <a:r>
              <a:rPr lang="en" sz="3650">
                <a:solidFill>
                  <a:srgbClr val="D3D3D3"/>
                </a:solidFill>
                <a:highlight>
                  <a:schemeClr val="dk1"/>
                </a:highlight>
              </a:rPr>
              <a:t>);</a:t>
            </a:r>
            <a:endParaRPr sz="3650">
              <a:solidFill>
                <a:srgbClr val="D3D3D3"/>
              </a:solidFill>
              <a:highlight>
                <a:schemeClr val="dk1"/>
              </a:highlight>
            </a:endParaRPr>
          </a:p>
          <a:p>
            <a:pPr indent="0" lvl="0" marL="0" rtl="0" algn="l">
              <a:spcBef>
                <a:spcPts val="0"/>
              </a:spcBef>
              <a:spcAft>
                <a:spcPts val="0"/>
              </a:spcAft>
              <a:buNone/>
            </a:pPr>
            <a:r>
              <a:rPr lang="en" sz="3650">
                <a:solidFill>
                  <a:srgbClr val="D3D3D3"/>
                </a:solidFill>
                <a:highlight>
                  <a:schemeClr val="dk1"/>
                </a:highlight>
              </a:rPr>
              <a:t>    </a:t>
            </a:r>
            <a:r>
              <a:rPr lang="en" sz="3650">
                <a:solidFill>
                  <a:srgbClr val="C678DD"/>
                </a:solidFill>
                <a:highlight>
                  <a:schemeClr val="dk1"/>
                </a:highlight>
              </a:rPr>
              <a:t>return</a:t>
            </a:r>
            <a:r>
              <a:rPr lang="en" sz="3650">
                <a:solidFill>
                  <a:srgbClr val="D3D3D3"/>
                </a:solidFill>
                <a:highlight>
                  <a:schemeClr val="dk1"/>
                </a:highlight>
              </a:rPr>
              <a:t> </a:t>
            </a:r>
            <a:r>
              <a:rPr lang="en" sz="3650">
                <a:solidFill>
                  <a:srgbClr val="D19A66"/>
                </a:solidFill>
                <a:highlight>
                  <a:schemeClr val="dk1"/>
                </a:highlight>
              </a:rPr>
              <a:t>0</a:t>
            </a:r>
            <a:r>
              <a:rPr lang="en" sz="3650">
                <a:solidFill>
                  <a:srgbClr val="D3D3D3"/>
                </a:solidFill>
                <a:highlight>
                  <a:schemeClr val="dk1"/>
                </a:highlight>
              </a:rPr>
              <a:t>;</a:t>
            </a:r>
            <a:endParaRPr sz="3650">
              <a:solidFill>
                <a:srgbClr val="D3D3D3"/>
              </a:solidFill>
              <a:highlight>
                <a:schemeClr val="dk1"/>
              </a:highlight>
            </a:endParaRPr>
          </a:p>
          <a:p>
            <a:pPr indent="0" lvl="0" marL="0" rtl="0" algn="l">
              <a:spcBef>
                <a:spcPts val="0"/>
              </a:spcBef>
              <a:spcAft>
                <a:spcPts val="0"/>
              </a:spcAft>
              <a:buNone/>
            </a:pPr>
            <a:r>
              <a:rPr lang="en" sz="3650">
                <a:solidFill>
                  <a:srgbClr val="D3D3D3"/>
                </a:solidFill>
                <a:highlight>
                  <a:schemeClr val="dk1"/>
                </a:highlight>
              </a:rPr>
              <a:t>}</a:t>
            </a:r>
            <a:endParaRPr sz="3650">
              <a:solidFill>
                <a:srgbClr val="D3D3D3"/>
              </a:solidFill>
              <a:highlight>
                <a:schemeClr val="dk1"/>
              </a:highlight>
            </a:endParaRPr>
          </a:p>
          <a:p>
            <a:pPr indent="0" lvl="0" marL="0" rtl="0" algn="l">
              <a:spcBef>
                <a:spcPts val="0"/>
              </a:spcBef>
              <a:spcAft>
                <a:spcPts val="1200"/>
              </a:spcAft>
              <a:buNone/>
            </a:pPr>
            <a:r>
              <a:t/>
            </a:r>
            <a:endParaRPr>
              <a:highlight>
                <a:schemeClr val="dk1"/>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2" name="Google Shape;222;p3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3" name="Google Shape;223;p37"/>
          <p:cNvPicPr preferRelativeResize="0"/>
          <p:nvPr/>
        </p:nvPicPr>
        <p:blipFill>
          <a:blip r:embed="rId3">
            <a:alphaModFix/>
          </a:blip>
          <a:stretch>
            <a:fillRect/>
          </a:stretch>
        </p:blipFill>
        <p:spPr>
          <a:xfrm>
            <a:off x="537225" y="292850"/>
            <a:ext cx="7906325" cy="4289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Home Exercise</a:t>
            </a:r>
            <a:endParaRPr/>
          </a:p>
        </p:txBody>
      </p:sp>
      <p:sp>
        <p:nvSpPr>
          <p:cNvPr id="229" name="Google Shape;229;p3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for loop print a multiplication table of any user given number.</a:t>
            </a:r>
            <a:endParaRPr/>
          </a:p>
          <a:p>
            <a:pPr indent="0" lvl="0" marL="0" rtl="0" algn="l">
              <a:spcBef>
                <a:spcPts val="1200"/>
              </a:spcBef>
              <a:spcAft>
                <a:spcPts val="0"/>
              </a:spcAft>
              <a:buNone/>
            </a:pPr>
            <a:r>
              <a:rPr lang="en"/>
              <a:t>   Input integer: 2 </a:t>
            </a:r>
            <a:endParaRPr/>
          </a:p>
          <a:p>
            <a:pPr indent="0" lvl="0" marL="1371600" rtl="0" algn="l">
              <a:spcBef>
                <a:spcPts val="1200"/>
              </a:spcBef>
              <a:spcAft>
                <a:spcPts val="0"/>
              </a:spcAft>
              <a:buNone/>
            </a:pPr>
            <a:r>
              <a:rPr lang="en" sz="1300"/>
              <a:t>2*1=2</a:t>
            </a:r>
            <a:endParaRPr sz="1300"/>
          </a:p>
          <a:p>
            <a:pPr indent="0" lvl="0" marL="1371600" rtl="0" algn="l">
              <a:spcBef>
                <a:spcPts val="1200"/>
              </a:spcBef>
              <a:spcAft>
                <a:spcPts val="0"/>
              </a:spcAft>
              <a:buNone/>
            </a:pPr>
            <a:r>
              <a:rPr lang="en" sz="1300"/>
              <a:t>2*2=4</a:t>
            </a:r>
            <a:endParaRPr sz="1300"/>
          </a:p>
          <a:p>
            <a:pPr indent="0" lvl="0" marL="1371600" rtl="0" algn="l">
              <a:spcBef>
                <a:spcPts val="1200"/>
              </a:spcBef>
              <a:spcAft>
                <a:spcPts val="0"/>
              </a:spcAft>
              <a:buNone/>
            </a:pPr>
            <a:r>
              <a:rPr lang="en" sz="1300"/>
              <a:t>2*3=6</a:t>
            </a:r>
            <a:endParaRPr sz="1300"/>
          </a:p>
          <a:p>
            <a:pPr indent="0" lvl="0" marL="1371600" rtl="0" algn="l">
              <a:spcBef>
                <a:spcPts val="1200"/>
              </a:spcBef>
              <a:spcAft>
                <a:spcPts val="1200"/>
              </a:spcAft>
              <a:buNone/>
            </a:pPr>
            <a:r>
              <a:rPr lang="en" sz="1300"/>
              <a:t>...</a:t>
            </a:r>
            <a:endParaRPr sz="13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Home Exercise</a:t>
            </a:r>
            <a:endParaRPr/>
          </a:p>
        </p:txBody>
      </p:sp>
      <p:sp>
        <p:nvSpPr>
          <p:cNvPr id="235" name="Google Shape;235;p3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Write a program in C to display the cube of the number upto given an integer.</a:t>
            </a:r>
            <a:endParaRPr/>
          </a:p>
          <a:p>
            <a:pPr indent="0" lvl="0" marL="457200" rtl="0" algn="l">
              <a:spcBef>
                <a:spcPts val="1200"/>
              </a:spcBef>
              <a:spcAft>
                <a:spcPts val="0"/>
              </a:spcAft>
              <a:buClr>
                <a:schemeClr val="dk1"/>
              </a:buClr>
              <a:buSzPts val="1100"/>
              <a:buFont typeface="Arial"/>
              <a:buNone/>
            </a:pPr>
            <a:r>
              <a:rPr lang="en" sz="1412"/>
              <a:t>Input number of terms : 5</a:t>
            </a:r>
            <a:endParaRPr sz="1412"/>
          </a:p>
          <a:p>
            <a:pPr indent="0" lvl="0" marL="457200" rtl="0" algn="l">
              <a:spcBef>
                <a:spcPts val="1200"/>
              </a:spcBef>
              <a:spcAft>
                <a:spcPts val="0"/>
              </a:spcAft>
              <a:buClr>
                <a:schemeClr val="dk1"/>
              </a:buClr>
              <a:buSzPts val="1100"/>
              <a:buFont typeface="Arial"/>
              <a:buNone/>
            </a:pPr>
            <a:r>
              <a:rPr lang="en" sz="1412"/>
              <a:t>Expected Output :</a:t>
            </a:r>
            <a:endParaRPr sz="1412"/>
          </a:p>
          <a:p>
            <a:pPr indent="0" lvl="0" marL="457200" rtl="0" algn="l">
              <a:spcBef>
                <a:spcPts val="1200"/>
              </a:spcBef>
              <a:spcAft>
                <a:spcPts val="0"/>
              </a:spcAft>
              <a:buClr>
                <a:schemeClr val="dk1"/>
              </a:buClr>
              <a:buSzPts val="1100"/>
              <a:buFont typeface="Arial"/>
              <a:buNone/>
            </a:pPr>
            <a:r>
              <a:rPr lang="en" sz="1412"/>
              <a:t>Number is : 1 and cube of the 1 is :1</a:t>
            </a:r>
            <a:endParaRPr sz="1412"/>
          </a:p>
          <a:p>
            <a:pPr indent="0" lvl="0" marL="457200" rtl="0" algn="l">
              <a:spcBef>
                <a:spcPts val="1200"/>
              </a:spcBef>
              <a:spcAft>
                <a:spcPts val="0"/>
              </a:spcAft>
              <a:buClr>
                <a:schemeClr val="dk1"/>
              </a:buClr>
              <a:buSzPts val="1100"/>
              <a:buFont typeface="Arial"/>
              <a:buNone/>
            </a:pPr>
            <a:r>
              <a:rPr lang="en" sz="1412"/>
              <a:t>Number is : 2 and cube of the 2 is :8</a:t>
            </a:r>
            <a:endParaRPr sz="1412"/>
          </a:p>
          <a:p>
            <a:pPr indent="0" lvl="0" marL="457200" rtl="0" algn="l">
              <a:spcBef>
                <a:spcPts val="1200"/>
              </a:spcBef>
              <a:spcAft>
                <a:spcPts val="0"/>
              </a:spcAft>
              <a:buClr>
                <a:schemeClr val="dk1"/>
              </a:buClr>
              <a:buSzPts val="1100"/>
              <a:buFont typeface="Arial"/>
              <a:buNone/>
            </a:pPr>
            <a:r>
              <a:rPr lang="en" sz="1412"/>
              <a:t>Number is : 3 and cube of the 3 is :27</a:t>
            </a:r>
            <a:endParaRPr sz="1412"/>
          </a:p>
          <a:p>
            <a:pPr indent="0" lvl="0" marL="457200" rtl="0" algn="l">
              <a:spcBef>
                <a:spcPts val="1200"/>
              </a:spcBef>
              <a:spcAft>
                <a:spcPts val="0"/>
              </a:spcAft>
              <a:buClr>
                <a:schemeClr val="dk1"/>
              </a:buClr>
              <a:buSzPts val="1100"/>
              <a:buFont typeface="Arial"/>
              <a:buNone/>
            </a:pPr>
            <a:r>
              <a:rPr lang="en" sz="1412"/>
              <a:t>Number is : 4 and cube of the 4 is :64</a:t>
            </a:r>
            <a:endParaRPr sz="1412"/>
          </a:p>
          <a:p>
            <a:pPr indent="0" lvl="0" marL="457200" rtl="0" algn="l">
              <a:spcBef>
                <a:spcPts val="1200"/>
              </a:spcBef>
              <a:spcAft>
                <a:spcPts val="1200"/>
              </a:spcAft>
              <a:buNone/>
            </a:pPr>
            <a:r>
              <a:rPr lang="en" sz="1412"/>
              <a:t>Number is : 5 and cube of the 5 is :125</a:t>
            </a:r>
            <a:endParaRPr sz="1412"/>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While Loop</a:t>
            </a:r>
            <a:endParaRPr/>
          </a:p>
        </p:txBody>
      </p:sp>
      <p:sp>
        <p:nvSpPr>
          <p:cNvPr id="241" name="Google Shape;241;p40"/>
          <p:cNvSpPr txBox="1"/>
          <p:nvPr>
            <p:ph idx="1" type="body"/>
          </p:nvPr>
        </p:nvSpPr>
        <p:spPr>
          <a:xfrm>
            <a:off x="480075" y="1228675"/>
            <a:ext cx="83523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Also known as conditional loop.</a:t>
            </a:r>
            <a:endParaRPr/>
          </a:p>
          <a:p>
            <a:pPr indent="0" lvl="0" marL="0" rtl="0" algn="l">
              <a:spcBef>
                <a:spcPts val="1200"/>
              </a:spcBef>
              <a:spcAft>
                <a:spcPts val="0"/>
              </a:spcAft>
              <a:buClr>
                <a:schemeClr val="dk1"/>
              </a:buClr>
              <a:buSzPts val="1100"/>
              <a:buFont typeface="Arial"/>
              <a:buNone/>
            </a:pPr>
            <a:r>
              <a:rPr lang="en"/>
              <a:t>while (not succeed)</a:t>
            </a:r>
            <a:endParaRPr/>
          </a:p>
          <a:p>
            <a:pPr indent="0" lvl="0" marL="0" rtl="0" algn="l">
              <a:spcBef>
                <a:spcPts val="1200"/>
              </a:spcBef>
              <a:spcAft>
                <a:spcPts val="0"/>
              </a:spcAft>
              <a:buClr>
                <a:schemeClr val="dk1"/>
              </a:buClr>
              <a:buSzPts val="1100"/>
              <a:buFont typeface="Arial"/>
              <a:buNone/>
            </a:pPr>
            <a:r>
              <a:rPr lang="en"/>
              <a:t>{</a:t>
            </a:r>
            <a:endParaRPr/>
          </a:p>
          <a:p>
            <a:pPr indent="0" lvl="0" marL="0" rtl="0" algn="l">
              <a:spcBef>
                <a:spcPts val="1200"/>
              </a:spcBef>
              <a:spcAft>
                <a:spcPts val="0"/>
              </a:spcAft>
              <a:buClr>
                <a:schemeClr val="dk1"/>
              </a:buClr>
              <a:buSzPts val="1100"/>
              <a:buFont typeface="Arial"/>
              <a:buNone/>
            </a:pPr>
            <a:r>
              <a:rPr lang="en"/>
              <a:t>    keep_trying();</a:t>
            </a:r>
            <a:endParaRPr/>
          </a:p>
          <a:p>
            <a:pPr indent="0" lvl="0" marL="0" rtl="0" algn="l">
              <a:spcBef>
                <a:spcPts val="1200"/>
              </a:spcBef>
              <a:spcAft>
                <a:spcPts val="1200"/>
              </a:spcAft>
              <a:buClr>
                <a:schemeClr val="dk1"/>
              </a:buClr>
              <a:buSzPts val="1100"/>
              <a:buFont typeface="Arial"/>
              <a:buNone/>
            </a:pPr>
            <a:r>
              <a:rPr lang="en"/>
              <a:t>}</a:t>
            </a:r>
            <a:endParaRPr/>
          </a:p>
        </p:txBody>
      </p:sp>
      <p:pic>
        <p:nvPicPr>
          <p:cNvPr id="242" name="Google Shape;242;p40"/>
          <p:cNvPicPr preferRelativeResize="0"/>
          <p:nvPr/>
        </p:nvPicPr>
        <p:blipFill>
          <a:blip r:embed="rId3">
            <a:alphaModFix/>
          </a:blip>
          <a:stretch>
            <a:fillRect/>
          </a:stretch>
        </p:blipFill>
        <p:spPr>
          <a:xfrm>
            <a:off x="4888902" y="1289563"/>
            <a:ext cx="3991925" cy="217446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While Loop</a:t>
            </a:r>
            <a:endParaRPr/>
          </a:p>
        </p:txBody>
      </p:sp>
      <p:sp>
        <p:nvSpPr>
          <p:cNvPr id="248" name="Google Shape;248;p4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49" name="Google Shape;249;p41"/>
          <p:cNvPicPr preferRelativeResize="0"/>
          <p:nvPr/>
        </p:nvPicPr>
        <p:blipFill>
          <a:blip r:embed="rId3">
            <a:alphaModFix/>
          </a:blip>
          <a:stretch>
            <a:fillRect/>
          </a:stretch>
        </p:blipFill>
        <p:spPr>
          <a:xfrm>
            <a:off x="4827275" y="1448177"/>
            <a:ext cx="3467675" cy="2247150"/>
          </a:xfrm>
          <a:prstGeom prst="rect">
            <a:avLst/>
          </a:prstGeom>
          <a:noFill/>
          <a:ln>
            <a:noFill/>
          </a:ln>
        </p:spPr>
      </p:pic>
      <p:pic>
        <p:nvPicPr>
          <p:cNvPr id="250" name="Google Shape;250;p41"/>
          <p:cNvPicPr preferRelativeResize="0"/>
          <p:nvPr/>
        </p:nvPicPr>
        <p:blipFill>
          <a:blip r:embed="rId4">
            <a:alphaModFix/>
          </a:blip>
          <a:stretch>
            <a:fillRect/>
          </a:stretch>
        </p:blipFill>
        <p:spPr>
          <a:xfrm>
            <a:off x="618250" y="1500200"/>
            <a:ext cx="3268825" cy="2922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Address Space</a:t>
            </a:r>
            <a:endParaRPr/>
          </a:p>
        </p:txBody>
      </p:sp>
      <p:sp>
        <p:nvSpPr>
          <p:cNvPr id="72" name="Google Shape;72;p15"/>
          <p:cNvSpPr txBox="1"/>
          <p:nvPr>
            <p:ph idx="1" type="body"/>
          </p:nvPr>
        </p:nvSpPr>
        <p:spPr>
          <a:xfrm>
            <a:off x="437950" y="1024675"/>
            <a:ext cx="8181300" cy="354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3100">
                <a:solidFill>
                  <a:srgbClr val="9900FF"/>
                </a:solidFill>
              </a:rPr>
              <a:t>int</a:t>
            </a:r>
            <a:r>
              <a:rPr lang="en" sz="3100">
                <a:solidFill>
                  <a:schemeClr val="dk1"/>
                </a:solidFill>
              </a:rPr>
              <a:t> </a:t>
            </a:r>
            <a:r>
              <a:rPr lang="en" sz="3100">
                <a:solidFill>
                  <a:schemeClr val="dk1"/>
                </a:solidFill>
                <a:highlight>
                  <a:srgbClr val="F4CCCC"/>
                </a:highlight>
              </a:rPr>
              <a:t>x</a:t>
            </a:r>
            <a:r>
              <a:rPr lang="en" sz="3100">
                <a:solidFill>
                  <a:schemeClr val="dk1"/>
                </a:solidFill>
              </a:rPr>
              <a:t> = 10;</a:t>
            </a:r>
            <a:endParaRPr sz="3100">
              <a:solidFill>
                <a:schemeClr val="dk1"/>
              </a:solidFill>
            </a:endParaRPr>
          </a:p>
          <a:p>
            <a:pPr indent="0" lvl="0" marL="0" rtl="0" algn="l">
              <a:spcBef>
                <a:spcPts val="1200"/>
              </a:spcBef>
              <a:spcAft>
                <a:spcPts val="0"/>
              </a:spcAft>
              <a:buNone/>
            </a:pPr>
            <a:r>
              <a:t/>
            </a:r>
            <a:endParaRPr sz="3100">
              <a:solidFill>
                <a:schemeClr val="dk1"/>
              </a:solidFill>
            </a:endParaRPr>
          </a:p>
          <a:p>
            <a:pPr indent="0" lvl="0" marL="0" rtl="0" algn="l">
              <a:lnSpc>
                <a:spcPct val="100000"/>
              </a:lnSpc>
              <a:spcBef>
                <a:spcPts val="1200"/>
              </a:spcBef>
              <a:spcAft>
                <a:spcPts val="0"/>
              </a:spcAft>
              <a:buNone/>
            </a:pPr>
            <a:r>
              <a:rPr lang="en" sz="2280">
                <a:solidFill>
                  <a:schemeClr val="dk1"/>
                </a:solidFill>
              </a:rPr>
              <a:t>Name 		 = x</a:t>
            </a:r>
            <a:endParaRPr sz="2280">
              <a:solidFill>
                <a:schemeClr val="dk1"/>
              </a:solidFill>
            </a:endParaRPr>
          </a:p>
          <a:p>
            <a:pPr indent="0" lvl="0" marL="0" rtl="0" algn="l">
              <a:lnSpc>
                <a:spcPct val="100000"/>
              </a:lnSpc>
              <a:spcBef>
                <a:spcPts val="0"/>
              </a:spcBef>
              <a:spcAft>
                <a:spcPts val="0"/>
              </a:spcAft>
              <a:buNone/>
            </a:pPr>
            <a:r>
              <a:t/>
            </a:r>
            <a:endParaRPr sz="2280">
              <a:solidFill>
                <a:schemeClr val="dk1"/>
              </a:solidFill>
            </a:endParaRPr>
          </a:p>
          <a:p>
            <a:pPr indent="0" lvl="0" marL="0" rtl="0" algn="l">
              <a:lnSpc>
                <a:spcPct val="100000"/>
              </a:lnSpc>
              <a:spcBef>
                <a:spcPts val="0"/>
              </a:spcBef>
              <a:spcAft>
                <a:spcPts val="0"/>
              </a:spcAft>
              <a:buNone/>
            </a:pPr>
            <a:r>
              <a:rPr lang="en" sz="2280">
                <a:solidFill>
                  <a:schemeClr val="dk1"/>
                </a:solidFill>
              </a:rPr>
              <a:t>Value 	 = 10</a:t>
            </a:r>
            <a:endParaRPr sz="2280">
              <a:solidFill>
                <a:schemeClr val="dk1"/>
              </a:solidFill>
            </a:endParaRPr>
          </a:p>
          <a:p>
            <a:pPr indent="0" lvl="0" marL="0" rtl="0" algn="l">
              <a:lnSpc>
                <a:spcPct val="100000"/>
              </a:lnSpc>
              <a:spcBef>
                <a:spcPts val="0"/>
              </a:spcBef>
              <a:spcAft>
                <a:spcPts val="0"/>
              </a:spcAft>
              <a:buNone/>
            </a:pPr>
            <a:r>
              <a:t/>
            </a:r>
            <a:endParaRPr sz="2280">
              <a:solidFill>
                <a:schemeClr val="dk1"/>
              </a:solidFill>
            </a:endParaRPr>
          </a:p>
          <a:p>
            <a:pPr indent="0" lvl="0" marL="0" rtl="0" algn="l">
              <a:lnSpc>
                <a:spcPct val="100000"/>
              </a:lnSpc>
              <a:spcBef>
                <a:spcPts val="0"/>
              </a:spcBef>
              <a:spcAft>
                <a:spcPts val="0"/>
              </a:spcAft>
              <a:buNone/>
            </a:pPr>
            <a:r>
              <a:rPr lang="en" sz="2280">
                <a:solidFill>
                  <a:schemeClr val="dk1"/>
                </a:solidFill>
              </a:rPr>
              <a:t>Address  = Any memory location </a:t>
            </a:r>
            <a:endParaRPr sz="2280">
              <a:solidFill>
                <a:schemeClr val="dk1"/>
              </a:solidFill>
            </a:endParaRPr>
          </a:p>
          <a:p>
            <a:pPr indent="0" lvl="0" marL="0" rtl="0" algn="l">
              <a:lnSpc>
                <a:spcPct val="100000"/>
              </a:lnSpc>
              <a:spcBef>
                <a:spcPts val="0"/>
              </a:spcBef>
              <a:spcAft>
                <a:spcPts val="0"/>
              </a:spcAft>
              <a:buNone/>
            </a:pPr>
            <a:r>
              <a:t/>
            </a:r>
            <a:endParaRPr sz="2280">
              <a:solidFill>
                <a:schemeClr val="dk1"/>
              </a:solidFill>
            </a:endParaRPr>
          </a:p>
          <a:p>
            <a:pPr indent="0" lvl="0" marL="0" rtl="0" algn="l">
              <a:lnSpc>
                <a:spcPct val="100000"/>
              </a:lnSpc>
              <a:spcBef>
                <a:spcPts val="0"/>
              </a:spcBef>
              <a:spcAft>
                <a:spcPts val="0"/>
              </a:spcAft>
              <a:buNone/>
            </a:pPr>
            <a:r>
              <a:rPr lang="en" sz="1955">
                <a:solidFill>
                  <a:schemeClr val="dk1"/>
                </a:solidFill>
              </a:rPr>
              <a:t>You can access that memory location using </a:t>
            </a:r>
            <a:r>
              <a:rPr b="1" lang="en" sz="4220">
                <a:solidFill>
                  <a:srgbClr val="1155CC"/>
                </a:solidFill>
              </a:rPr>
              <a:t>&amp;</a:t>
            </a:r>
            <a:r>
              <a:rPr lang="en" sz="1955">
                <a:solidFill>
                  <a:schemeClr val="dk1"/>
                </a:solidFill>
              </a:rPr>
              <a:t> operator.</a:t>
            </a:r>
            <a:endParaRPr sz="3580">
              <a:solidFill>
                <a:schemeClr val="dk1"/>
              </a:solidFill>
            </a:endParaRPr>
          </a:p>
        </p:txBody>
      </p:sp>
      <p:pic>
        <p:nvPicPr>
          <p:cNvPr id="73" name="Google Shape;73;p15"/>
          <p:cNvPicPr preferRelativeResize="0"/>
          <p:nvPr/>
        </p:nvPicPr>
        <p:blipFill>
          <a:blip r:embed="rId3">
            <a:alphaModFix/>
          </a:blip>
          <a:stretch>
            <a:fillRect/>
          </a:stretch>
        </p:blipFill>
        <p:spPr>
          <a:xfrm>
            <a:off x="3616525" y="551350"/>
            <a:ext cx="5002725" cy="2112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6" name="Google Shape;256;p42"/>
          <p:cNvSpPr txBox="1"/>
          <p:nvPr>
            <p:ph idx="1" type="body"/>
          </p:nvPr>
        </p:nvSpPr>
        <p:spPr>
          <a:xfrm>
            <a:off x="311700" y="241900"/>
            <a:ext cx="8520600" cy="4698000"/>
          </a:xfrm>
          <a:prstGeom prst="rect">
            <a:avLst/>
          </a:prstGeom>
          <a:solidFill>
            <a:schemeClr val="dk1"/>
          </a:solidFill>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D3D3D3"/>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int</a:t>
            </a:r>
            <a:r>
              <a:rPr lang="en" sz="6250">
                <a:solidFill>
                  <a:srgbClr val="D3D3D3"/>
                </a:solidFill>
                <a:highlight>
                  <a:schemeClr val="dk1"/>
                </a:highlight>
              </a:rPr>
              <a:t> i=0;</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E06666"/>
                </a:solidFill>
                <a:highlight>
                  <a:schemeClr val="dk1"/>
                </a:highlight>
              </a:rPr>
              <a:t>while</a:t>
            </a:r>
            <a:r>
              <a:rPr lang="en" sz="6250">
                <a:solidFill>
                  <a:srgbClr val="D3D3D3"/>
                </a:solidFill>
                <a:highlight>
                  <a:schemeClr val="dk1"/>
                </a:highlight>
              </a:rPr>
              <a:t> (i&lt;5)</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i++;</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E6C07B"/>
                </a:solidFill>
                <a:highlight>
                  <a:schemeClr val="dk1"/>
                </a:highlight>
              </a:rPr>
              <a:t>printf</a:t>
            </a:r>
            <a:r>
              <a:rPr lang="en" sz="6250">
                <a:solidFill>
                  <a:srgbClr val="D3D3D3"/>
                </a:solidFill>
                <a:highlight>
                  <a:schemeClr val="dk1"/>
                </a:highlight>
              </a:rPr>
              <a:t>(</a:t>
            </a:r>
            <a:r>
              <a:rPr lang="en" sz="6250">
                <a:solidFill>
                  <a:srgbClr val="98C379"/>
                </a:solidFill>
                <a:highlight>
                  <a:schemeClr val="dk1"/>
                </a:highlight>
              </a:rPr>
              <a:t>"Hello World\n"</a:t>
            </a: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152400" marR="152400" rtl="0" algn="l">
              <a:lnSpc>
                <a:spcPct val="142857"/>
              </a:lnSpc>
              <a:spcBef>
                <a:spcPts val="0"/>
              </a:spcBef>
              <a:spcAft>
                <a:spcPts val="0"/>
              </a:spcAft>
              <a:buClr>
                <a:schemeClr val="dk1"/>
              </a:buClr>
              <a:buSzPct val="104761"/>
              <a:buFont typeface="Arial"/>
              <a:buNone/>
            </a:pPr>
            <a:r>
              <a:rPr lang="en" sz="1050">
                <a:solidFill>
                  <a:srgbClr val="D3D3D3"/>
                </a:solidFill>
                <a:highlight>
                  <a:schemeClr val="dk1"/>
                </a:highlight>
                <a:latin typeface="Courier New"/>
                <a:ea typeface="Courier New"/>
                <a:cs typeface="Courier New"/>
                <a:sym typeface="Courier New"/>
              </a:rPr>
              <a:t>}</a:t>
            </a:r>
            <a:endParaRPr sz="1050">
              <a:solidFill>
                <a:srgbClr val="D3D3D3"/>
              </a:solidFill>
              <a:highlight>
                <a:schemeClr val="dk1"/>
              </a:highlight>
              <a:latin typeface="Courier New"/>
              <a:ea typeface="Courier New"/>
              <a:cs typeface="Courier New"/>
              <a:sym typeface="Courier New"/>
            </a:endParaRPr>
          </a:p>
          <a:p>
            <a:pPr indent="0" lvl="0" marL="0" rtl="0" algn="l">
              <a:spcBef>
                <a:spcPts val="1200"/>
              </a:spcBef>
              <a:spcAft>
                <a:spcPts val="1200"/>
              </a:spcAft>
              <a:buNone/>
            </a:pPr>
            <a:r>
              <a:t/>
            </a:r>
            <a:endParaRPr>
              <a:highlight>
                <a:schemeClr val="dk1"/>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PRactice Question</a:t>
            </a:r>
            <a:endParaRPr/>
          </a:p>
        </p:txBody>
      </p:sp>
      <p:sp>
        <p:nvSpPr>
          <p:cNvPr id="262" name="Google Shape;262;p4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solidFill>
                  <a:srgbClr val="595959"/>
                </a:solidFill>
                <a:latin typeface="Arial"/>
                <a:ea typeface="Arial"/>
                <a:cs typeface="Arial"/>
                <a:sym typeface="Arial"/>
              </a:rPr>
              <a:t>Make a C program using while loop which calculates the sum of 100 integers 1, 2, 3, …, 100. </a:t>
            </a:r>
            <a:endParaRPr/>
          </a:p>
        </p:txBody>
      </p:sp>
      <p:pic>
        <p:nvPicPr>
          <p:cNvPr id="263" name="Google Shape;263;p43"/>
          <p:cNvPicPr preferRelativeResize="0"/>
          <p:nvPr/>
        </p:nvPicPr>
        <p:blipFill>
          <a:blip r:embed="rId3">
            <a:alphaModFix/>
          </a:blip>
          <a:stretch>
            <a:fillRect/>
          </a:stretch>
        </p:blipFill>
        <p:spPr>
          <a:xfrm>
            <a:off x="2968363" y="1953025"/>
            <a:ext cx="3207274" cy="2315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9" name="Google Shape;269;p44"/>
          <p:cNvSpPr txBox="1"/>
          <p:nvPr>
            <p:ph idx="1" type="body"/>
          </p:nvPr>
        </p:nvSpPr>
        <p:spPr>
          <a:xfrm>
            <a:off x="311700" y="241900"/>
            <a:ext cx="8520600" cy="4698000"/>
          </a:xfrm>
          <a:prstGeom prst="rect">
            <a:avLst/>
          </a:prstGeom>
          <a:solidFill>
            <a:schemeClr val="dk1"/>
          </a:solidFill>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D3D3D3"/>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int</a:t>
            </a:r>
            <a:r>
              <a:rPr lang="en" sz="6250">
                <a:solidFill>
                  <a:srgbClr val="D3D3D3"/>
                </a:solidFill>
                <a:highlight>
                  <a:schemeClr val="dk1"/>
                </a:highlight>
              </a:rPr>
              <a:t> i=0, sum=0;</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E06666"/>
                </a:solidFill>
                <a:highlight>
                  <a:schemeClr val="dk1"/>
                </a:highlight>
              </a:rPr>
              <a:t>while</a:t>
            </a:r>
            <a:r>
              <a:rPr lang="en" sz="6250">
                <a:solidFill>
                  <a:srgbClr val="D3D3D3"/>
                </a:solidFill>
                <a:highlight>
                  <a:schemeClr val="dk1"/>
                </a:highlight>
              </a:rPr>
              <a:t> (i&lt;100)</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i++;</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sum=sum+i;</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E6C07B"/>
                </a:solidFill>
                <a:highlight>
                  <a:schemeClr val="dk1"/>
                </a:highlight>
              </a:rPr>
              <a:t>printf</a:t>
            </a:r>
            <a:r>
              <a:rPr lang="en" sz="6250">
                <a:solidFill>
                  <a:srgbClr val="D3D3D3"/>
                </a:solidFill>
                <a:highlight>
                  <a:schemeClr val="dk1"/>
                </a:highlight>
              </a:rPr>
              <a:t>(</a:t>
            </a:r>
            <a:r>
              <a:rPr lang="en" sz="6250">
                <a:solidFill>
                  <a:srgbClr val="98C379"/>
                </a:solidFill>
                <a:highlight>
                  <a:schemeClr val="dk1"/>
                </a:highlight>
              </a:rPr>
              <a:t>"The Sum is %d."</a:t>
            </a:r>
            <a:r>
              <a:rPr lang="en" sz="6250">
                <a:solidFill>
                  <a:schemeClr val="lt1"/>
                </a:solidFill>
                <a:highlight>
                  <a:schemeClr val="dk1"/>
                </a:highlight>
              </a:rPr>
              <a:t>,sum</a:t>
            </a: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1050">
              <a:solidFill>
                <a:srgbClr val="D3D3D3"/>
              </a:solidFill>
              <a:highlight>
                <a:schemeClr val="dk1"/>
              </a:highlight>
              <a:latin typeface="Courier New"/>
              <a:ea typeface="Courier New"/>
              <a:cs typeface="Courier New"/>
              <a:sym typeface="Courier New"/>
            </a:endParaRPr>
          </a:p>
          <a:p>
            <a:pPr indent="0" lvl="0" marL="0" rtl="0" algn="l">
              <a:spcBef>
                <a:spcPts val="0"/>
              </a:spcBef>
              <a:spcAft>
                <a:spcPts val="1200"/>
              </a:spcAft>
              <a:buNone/>
            </a:pPr>
            <a:r>
              <a:rPr lang="en">
                <a:highlight>
                  <a:schemeClr val="dk1"/>
                </a:highlight>
              </a:rPr>
              <a:t> </a:t>
            </a:r>
            <a:endParaRPr>
              <a:highlight>
                <a:schemeClr val="dk1"/>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Practice Question</a:t>
            </a:r>
            <a:endParaRPr/>
          </a:p>
        </p:txBody>
      </p:sp>
      <p:sp>
        <p:nvSpPr>
          <p:cNvPr id="275" name="Google Shape;275;p4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595959"/>
                </a:solidFill>
                <a:latin typeface="Arial"/>
                <a:ea typeface="Arial"/>
                <a:cs typeface="Arial"/>
                <a:sym typeface="Arial"/>
              </a:rPr>
              <a:t>Make a C program using while loop which calculates the sum of n integers until sum is less than 100.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1" name="Google Shape;281;p46"/>
          <p:cNvSpPr txBox="1"/>
          <p:nvPr>
            <p:ph idx="1" type="body"/>
          </p:nvPr>
        </p:nvSpPr>
        <p:spPr>
          <a:xfrm>
            <a:off x="311700" y="241900"/>
            <a:ext cx="8520600" cy="4698000"/>
          </a:xfrm>
          <a:prstGeom prst="rect">
            <a:avLst/>
          </a:prstGeom>
          <a:solidFill>
            <a:schemeClr val="dk1"/>
          </a:solidFill>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D3D3D3"/>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int</a:t>
            </a:r>
            <a:r>
              <a:rPr lang="en" sz="6250">
                <a:solidFill>
                  <a:srgbClr val="D3D3D3"/>
                </a:solidFill>
                <a:highlight>
                  <a:schemeClr val="dk1"/>
                </a:highlight>
              </a:rPr>
              <a:t> i=0, sum=0;</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E06666"/>
                </a:solidFill>
                <a:highlight>
                  <a:schemeClr val="dk1"/>
                </a:highlight>
              </a:rPr>
              <a:t>while</a:t>
            </a:r>
            <a:r>
              <a:rPr lang="en" sz="6250">
                <a:solidFill>
                  <a:srgbClr val="D3D3D3"/>
                </a:solidFill>
                <a:highlight>
                  <a:schemeClr val="dk1"/>
                </a:highlight>
              </a:rPr>
              <a:t> (sum&lt;=100)</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i++;</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sum=sum+i;</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E6C07B"/>
                </a:solidFill>
                <a:highlight>
                  <a:schemeClr val="dk1"/>
                </a:highlight>
              </a:rPr>
              <a:t>printf</a:t>
            </a:r>
            <a:r>
              <a:rPr lang="en" sz="6250">
                <a:solidFill>
                  <a:srgbClr val="D3D3D3"/>
                </a:solidFill>
                <a:highlight>
                  <a:schemeClr val="dk1"/>
                </a:highlight>
              </a:rPr>
              <a:t>(</a:t>
            </a:r>
            <a:r>
              <a:rPr lang="en" sz="6250">
                <a:solidFill>
                  <a:srgbClr val="98C379"/>
                </a:solidFill>
                <a:highlight>
                  <a:schemeClr val="dk1"/>
                </a:highlight>
              </a:rPr>
              <a:t>"The Sum is %d."</a:t>
            </a:r>
            <a:r>
              <a:rPr lang="en" sz="6250">
                <a:solidFill>
                  <a:schemeClr val="lt1"/>
                </a:solidFill>
                <a:highlight>
                  <a:schemeClr val="dk1"/>
                </a:highlight>
              </a:rPr>
              <a:t>,sum</a:t>
            </a: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1200"/>
              </a:spcAft>
              <a:buNone/>
            </a:pPr>
            <a:r>
              <a:t/>
            </a:r>
            <a:endParaRPr>
              <a:highlight>
                <a:schemeClr val="dk1"/>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Practice Question</a:t>
            </a:r>
            <a:endParaRPr/>
          </a:p>
        </p:txBody>
      </p:sp>
      <p:sp>
        <p:nvSpPr>
          <p:cNvPr id="287" name="Google Shape;287;p4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595959"/>
                </a:solidFill>
                <a:latin typeface="Arial"/>
                <a:ea typeface="Arial"/>
                <a:cs typeface="Arial"/>
                <a:sym typeface="Arial"/>
              </a:rPr>
              <a:t>Make a C program to convert decimal number to binary.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3" name="Google Shape;293;p48"/>
          <p:cNvSpPr txBox="1"/>
          <p:nvPr>
            <p:ph idx="1" type="body"/>
          </p:nvPr>
        </p:nvSpPr>
        <p:spPr>
          <a:xfrm>
            <a:off x="311700" y="241900"/>
            <a:ext cx="8520600" cy="4698000"/>
          </a:xfrm>
          <a:prstGeom prst="rect">
            <a:avLst/>
          </a:prstGeom>
          <a:solidFill>
            <a:schemeClr val="dk1"/>
          </a:solidFill>
        </p:spPr>
        <p:txBody>
          <a:bodyPr anchorCtr="0" anchor="t" bIns="91425" lIns="91425" spcFirstLastPara="1" rIns="91425" wrap="square" tIns="91425">
            <a:normAutofit fontScale="32500" lnSpcReduction="20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D3D3D3"/>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int</a:t>
            </a:r>
            <a:r>
              <a:rPr lang="en" sz="6250">
                <a:solidFill>
                  <a:srgbClr val="D3D3D3"/>
                </a:solidFill>
                <a:highlight>
                  <a:schemeClr val="dk1"/>
                </a:highlight>
              </a:rPr>
              <a:t> num,a;</a:t>
            </a:r>
            <a:endParaRPr sz="6250">
              <a:solidFill>
                <a:srgbClr val="D3D3D3"/>
              </a:solidFill>
              <a:highlight>
                <a:schemeClr val="dk1"/>
              </a:highlight>
            </a:endParaRPr>
          </a:p>
          <a:p>
            <a:pPr indent="0" lvl="0" marL="0" rtl="0" algn="l">
              <a:spcBef>
                <a:spcPts val="0"/>
              </a:spcBef>
              <a:spcAft>
                <a:spcPts val="0"/>
              </a:spcAft>
              <a:buClr>
                <a:schemeClr val="dk1"/>
              </a:buClr>
              <a:buSzPts val="358"/>
              <a:buFont typeface="Arial"/>
              <a:buNone/>
            </a:pPr>
            <a:r>
              <a:rPr lang="en" sz="6250">
                <a:solidFill>
                  <a:srgbClr val="D3D3D3"/>
                </a:solidFill>
                <a:highlight>
                  <a:schemeClr val="dk1"/>
                </a:highlight>
              </a:rPr>
              <a:t> 	 </a:t>
            </a:r>
            <a:r>
              <a:rPr lang="en" sz="6250">
                <a:solidFill>
                  <a:srgbClr val="E6C07B"/>
                </a:solidFill>
                <a:highlight>
                  <a:schemeClr val="dk1"/>
                </a:highlight>
              </a:rPr>
              <a:t>printf</a:t>
            </a:r>
            <a:r>
              <a:rPr lang="en" sz="6250">
                <a:solidFill>
                  <a:srgbClr val="D3D3D3"/>
                </a:solidFill>
                <a:highlight>
                  <a:schemeClr val="dk1"/>
                </a:highlight>
              </a:rPr>
              <a:t>(</a:t>
            </a:r>
            <a:r>
              <a:rPr lang="en" sz="6250">
                <a:solidFill>
                  <a:srgbClr val="98C379"/>
                </a:solidFill>
                <a:highlight>
                  <a:schemeClr val="dk1"/>
                </a:highlight>
              </a:rPr>
              <a:t>"Enter decimal number :"</a:t>
            </a: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Clr>
                <a:schemeClr val="dk1"/>
              </a:buClr>
              <a:buSzPts val="358"/>
              <a:buFont typeface="Arial"/>
              <a:buNone/>
            </a:pPr>
            <a:r>
              <a:rPr lang="en" sz="6250">
                <a:solidFill>
                  <a:srgbClr val="D3D3D3"/>
                </a:solidFill>
                <a:highlight>
                  <a:schemeClr val="dk1"/>
                </a:highlight>
              </a:rPr>
              <a:t>    </a:t>
            </a:r>
            <a:r>
              <a:rPr lang="en" sz="6250">
                <a:solidFill>
                  <a:srgbClr val="E6C07B"/>
                </a:solidFill>
                <a:highlight>
                  <a:schemeClr val="dk1"/>
                </a:highlight>
              </a:rPr>
              <a:t>scanf</a:t>
            </a:r>
            <a:r>
              <a:rPr lang="en" sz="6250">
                <a:solidFill>
                  <a:srgbClr val="D3D3D3"/>
                </a:solidFill>
                <a:highlight>
                  <a:schemeClr val="dk1"/>
                </a:highlight>
              </a:rPr>
              <a:t>(</a:t>
            </a:r>
            <a:r>
              <a:rPr lang="en" sz="6250">
                <a:solidFill>
                  <a:srgbClr val="98C379"/>
                </a:solidFill>
                <a:highlight>
                  <a:schemeClr val="dk1"/>
                </a:highlight>
              </a:rPr>
              <a:t>"%d", </a:t>
            </a:r>
            <a:r>
              <a:rPr lang="en" sz="6250">
                <a:solidFill>
                  <a:schemeClr val="lt1"/>
                </a:solidFill>
                <a:highlight>
                  <a:schemeClr val="dk1"/>
                </a:highlight>
              </a:rPr>
              <a:t>&amp;num</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E06666"/>
                </a:solidFill>
                <a:highlight>
                  <a:schemeClr val="dk1"/>
                </a:highlight>
              </a:rPr>
              <a:t>while</a:t>
            </a:r>
            <a:r>
              <a:rPr lang="en" sz="6250">
                <a:solidFill>
                  <a:srgbClr val="D3D3D3"/>
                </a:solidFill>
                <a:highlight>
                  <a:schemeClr val="dk1"/>
                </a:highlight>
              </a:rPr>
              <a:t> (num!=0)</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a=num%2;</a:t>
            </a:r>
            <a:endParaRPr sz="6250">
              <a:solidFill>
                <a:srgbClr val="D3D3D3"/>
              </a:solidFill>
              <a:highlight>
                <a:schemeClr val="dk1"/>
              </a:highlight>
            </a:endParaRPr>
          </a:p>
          <a:p>
            <a:pPr indent="0" lvl="0" marL="0" rtl="0" algn="l">
              <a:spcBef>
                <a:spcPts val="0"/>
              </a:spcBef>
              <a:spcAft>
                <a:spcPts val="0"/>
              </a:spcAft>
              <a:buClr>
                <a:schemeClr val="dk1"/>
              </a:buClr>
              <a:buSzPts val="358"/>
              <a:buFont typeface="Arial"/>
              <a:buNone/>
            </a:pPr>
            <a:r>
              <a:rPr lang="en" sz="6250">
                <a:solidFill>
                  <a:srgbClr val="E6C07B"/>
                </a:solidFill>
                <a:highlight>
                  <a:schemeClr val="dk1"/>
                </a:highlight>
              </a:rPr>
              <a:t>       printf</a:t>
            </a:r>
            <a:r>
              <a:rPr lang="en" sz="6250">
                <a:solidFill>
                  <a:srgbClr val="D3D3D3"/>
                </a:solidFill>
                <a:highlight>
                  <a:schemeClr val="dk1"/>
                </a:highlight>
              </a:rPr>
              <a:t>(</a:t>
            </a:r>
            <a:r>
              <a:rPr lang="en" sz="6250">
                <a:solidFill>
                  <a:srgbClr val="98C379"/>
                </a:solidFill>
                <a:highlight>
                  <a:schemeClr val="dk1"/>
                </a:highlight>
              </a:rPr>
              <a:t>"%d"</a:t>
            </a:r>
            <a:r>
              <a:rPr lang="en" sz="6250">
                <a:solidFill>
                  <a:schemeClr val="lt1"/>
                </a:solidFill>
                <a:highlight>
                  <a:schemeClr val="dk1"/>
                </a:highlight>
              </a:rPr>
              <a:t>,a</a:t>
            </a: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num=num/2;</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1050">
              <a:solidFill>
                <a:srgbClr val="D3D3D3"/>
              </a:solidFill>
              <a:highlight>
                <a:schemeClr val="dk1"/>
              </a:highlight>
              <a:latin typeface="Courier New"/>
              <a:ea typeface="Courier New"/>
              <a:cs typeface="Courier New"/>
              <a:sym typeface="Courier New"/>
            </a:endParaRPr>
          </a:p>
          <a:p>
            <a:pPr indent="0" lvl="0" marL="0" rtl="0" algn="l">
              <a:spcBef>
                <a:spcPts val="0"/>
              </a:spcBef>
              <a:spcAft>
                <a:spcPts val="1200"/>
              </a:spcAft>
              <a:buNone/>
            </a:pPr>
            <a:r>
              <a:rPr lang="en">
                <a:highlight>
                  <a:schemeClr val="dk1"/>
                </a:highlight>
              </a:rPr>
              <a:t> </a:t>
            </a:r>
            <a:endParaRPr>
              <a:highlight>
                <a:schemeClr val="dk1"/>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 While Loop</a:t>
            </a:r>
            <a:endParaRPr/>
          </a:p>
        </p:txBody>
      </p:sp>
      <p:sp>
        <p:nvSpPr>
          <p:cNvPr id="299" name="Google Shape;299;p4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a:t>
            </a:r>
            <a:endParaRPr/>
          </a:p>
          <a:p>
            <a:pPr indent="0" lvl="0" marL="0" rtl="0" algn="l">
              <a:spcBef>
                <a:spcPts val="1200"/>
              </a:spcBef>
              <a:spcAft>
                <a:spcPts val="0"/>
              </a:spcAft>
              <a:buNone/>
            </a:pPr>
            <a:r>
              <a:rPr lang="en"/>
              <a:t>{</a:t>
            </a:r>
            <a:endParaRPr/>
          </a:p>
          <a:p>
            <a:pPr indent="0" lvl="0" marL="0" rtl="0" algn="l">
              <a:spcBef>
                <a:spcPts val="1200"/>
              </a:spcBef>
              <a:spcAft>
                <a:spcPts val="0"/>
              </a:spcAft>
              <a:buNone/>
            </a:pPr>
            <a:r>
              <a:rPr lang="en"/>
              <a:t>    keep_trying();</a:t>
            </a:r>
            <a:endParaRPr/>
          </a:p>
          <a:p>
            <a:pPr indent="0" lvl="0" marL="0" rtl="0" algn="l">
              <a:spcBef>
                <a:spcPts val="1200"/>
              </a:spcBef>
              <a:spcAft>
                <a:spcPts val="0"/>
              </a:spcAft>
              <a:buNone/>
            </a:pPr>
            <a:r>
              <a:rPr lang="en"/>
              <a:t>}</a:t>
            </a:r>
            <a:endParaRPr/>
          </a:p>
          <a:p>
            <a:pPr indent="0" lvl="0" marL="0" rtl="0" algn="l">
              <a:spcBef>
                <a:spcPts val="1200"/>
              </a:spcBef>
              <a:spcAft>
                <a:spcPts val="0"/>
              </a:spcAft>
              <a:buNone/>
            </a:pPr>
            <a:r>
              <a:rPr lang="en"/>
              <a:t>while (not succeed);</a:t>
            </a:r>
            <a:endParaRPr/>
          </a:p>
          <a:p>
            <a:pPr indent="0" lvl="0" marL="0" rtl="0" algn="l">
              <a:spcBef>
                <a:spcPts val="1200"/>
              </a:spcBef>
              <a:spcAft>
                <a:spcPts val="1200"/>
              </a:spcAft>
              <a:buNone/>
            </a:pPr>
            <a:r>
              <a:t/>
            </a:r>
            <a:endParaRPr/>
          </a:p>
        </p:txBody>
      </p:sp>
      <p:pic>
        <p:nvPicPr>
          <p:cNvPr id="300" name="Google Shape;300;p49"/>
          <p:cNvPicPr preferRelativeResize="0"/>
          <p:nvPr/>
        </p:nvPicPr>
        <p:blipFill>
          <a:blip r:embed="rId3">
            <a:alphaModFix/>
          </a:blip>
          <a:stretch>
            <a:fillRect/>
          </a:stretch>
        </p:blipFill>
        <p:spPr>
          <a:xfrm>
            <a:off x="3920750" y="952725"/>
            <a:ext cx="1944150" cy="3120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6" name="Google Shape;306;p5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7" name="Google Shape;307;p50"/>
          <p:cNvPicPr preferRelativeResize="0"/>
          <p:nvPr/>
        </p:nvPicPr>
        <p:blipFill>
          <a:blip r:embed="rId3">
            <a:alphaModFix/>
          </a:blip>
          <a:stretch>
            <a:fillRect/>
          </a:stretch>
        </p:blipFill>
        <p:spPr>
          <a:xfrm>
            <a:off x="1366825" y="161925"/>
            <a:ext cx="6410325" cy="48196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What’s the Output?</a:t>
            </a:r>
            <a:endParaRPr/>
          </a:p>
        </p:txBody>
      </p:sp>
      <p:sp>
        <p:nvSpPr>
          <p:cNvPr id="313" name="Google Shape;313;p51"/>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dk1"/>
                </a:solidFill>
              </a:rPr>
              <a:t>i = 11;</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while(i &lt;= 10)</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printf(“%d “,i);</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i++;</a:t>
            </a:r>
            <a:endParaRPr>
              <a:solidFill>
                <a:schemeClr val="dk1"/>
              </a:solidFill>
            </a:endParaRPr>
          </a:p>
          <a:p>
            <a:pPr indent="0" lvl="0" marL="0" rtl="0" algn="l">
              <a:spcBef>
                <a:spcPts val="1200"/>
              </a:spcBef>
              <a:spcAft>
                <a:spcPts val="1200"/>
              </a:spcAft>
              <a:buNone/>
            </a:pPr>
            <a:r>
              <a:rPr lang="en">
                <a:solidFill>
                  <a:schemeClr val="dk1"/>
                </a:solidFill>
              </a:rPr>
              <a:t>}</a:t>
            </a:r>
            <a:endParaRPr>
              <a:solidFill>
                <a:schemeClr val="dk1"/>
              </a:solidFill>
            </a:endParaRPr>
          </a:p>
        </p:txBody>
      </p:sp>
      <p:sp>
        <p:nvSpPr>
          <p:cNvPr id="314" name="Google Shape;314;p51"/>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dk1"/>
                </a:solidFill>
              </a:rPr>
              <a:t>i = 11;</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do</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printf(“%d “,i);</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i++;</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1200"/>
              </a:spcBef>
              <a:spcAft>
                <a:spcPts val="1200"/>
              </a:spcAft>
              <a:buNone/>
            </a:pPr>
            <a:r>
              <a:rPr lang="en">
                <a:solidFill>
                  <a:schemeClr val="dk1"/>
                </a:solidFill>
              </a:rPr>
              <a:t>while(i &lt;= 10);</a:t>
            </a:r>
            <a:endParaRPr>
              <a:solidFill>
                <a:schemeClr val="dk1"/>
              </a:solidFill>
            </a:endParaRPr>
          </a:p>
        </p:txBody>
      </p:sp>
      <p:pic>
        <p:nvPicPr>
          <p:cNvPr id="315" name="Google Shape;315;p51"/>
          <p:cNvPicPr preferRelativeResize="0"/>
          <p:nvPr/>
        </p:nvPicPr>
        <p:blipFill>
          <a:blip r:embed="rId3">
            <a:alphaModFix/>
          </a:blip>
          <a:stretch>
            <a:fillRect/>
          </a:stretch>
        </p:blipFill>
        <p:spPr>
          <a:xfrm>
            <a:off x="7183025" y="188925"/>
            <a:ext cx="1738375" cy="1684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262725"/>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Address Space</a:t>
            </a:r>
            <a:endParaRPr/>
          </a:p>
        </p:txBody>
      </p:sp>
      <p:sp>
        <p:nvSpPr>
          <p:cNvPr id="79" name="Google Shape;79;p16"/>
          <p:cNvSpPr txBox="1"/>
          <p:nvPr>
            <p:ph idx="1" type="body"/>
          </p:nvPr>
        </p:nvSpPr>
        <p:spPr>
          <a:xfrm>
            <a:off x="437950" y="1152475"/>
            <a:ext cx="82617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135">
                <a:solidFill>
                  <a:schemeClr val="dk1"/>
                </a:solidFill>
              </a:rPr>
              <a:t>Like houses, each variable has a unique address that gets larger as you move along the street or through memory.</a:t>
            </a:r>
            <a:endParaRPr sz="1135">
              <a:solidFill>
                <a:schemeClr val="dk1"/>
              </a:solidFill>
            </a:endParaRPr>
          </a:p>
          <a:p>
            <a:pPr indent="0" lvl="0" marL="0" rtl="0" algn="l">
              <a:spcBef>
                <a:spcPts val="1200"/>
              </a:spcBef>
              <a:spcAft>
                <a:spcPts val="0"/>
              </a:spcAft>
              <a:buNone/>
            </a:pPr>
            <a:r>
              <a:rPr lang="en" sz="1135">
                <a:solidFill>
                  <a:schemeClr val="dk1"/>
                </a:solidFill>
              </a:rPr>
              <a:t>The contents of a variable, like the occupants of a house, can change over time, but the address of a variable, like the address of a house, is fixed and does not change (unless the house is picked up by a tornado and carried over a rainbow, which almost never happens).</a:t>
            </a:r>
            <a:endParaRPr sz="1135">
              <a:solidFill>
                <a:schemeClr val="dk1"/>
              </a:solidFill>
            </a:endParaRPr>
          </a:p>
          <a:p>
            <a:pPr indent="0" lvl="0" marL="0" rtl="0" algn="l">
              <a:lnSpc>
                <a:spcPct val="100000"/>
              </a:lnSpc>
              <a:spcBef>
                <a:spcPts val="1200"/>
              </a:spcBef>
              <a:spcAft>
                <a:spcPts val="0"/>
              </a:spcAft>
              <a:buNone/>
            </a:pPr>
            <a:r>
              <a:t/>
            </a:r>
            <a:endParaRPr sz="2280">
              <a:solidFill>
                <a:schemeClr val="dk1"/>
              </a:solidFill>
            </a:endParaRPr>
          </a:p>
          <a:p>
            <a:pPr indent="0" lvl="0" marL="0" rtl="0" algn="l">
              <a:lnSpc>
                <a:spcPct val="100000"/>
              </a:lnSpc>
              <a:spcBef>
                <a:spcPts val="0"/>
              </a:spcBef>
              <a:spcAft>
                <a:spcPts val="0"/>
              </a:spcAft>
              <a:buNone/>
            </a:pPr>
            <a:r>
              <a:t/>
            </a:r>
            <a:endParaRPr sz="2280">
              <a:solidFill>
                <a:schemeClr val="dk1"/>
              </a:solidFill>
            </a:endParaRPr>
          </a:p>
          <a:p>
            <a:pPr indent="0" lvl="0" marL="0" rtl="0" algn="l">
              <a:lnSpc>
                <a:spcPct val="100000"/>
              </a:lnSpc>
              <a:spcBef>
                <a:spcPts val="0"/>
              </a:spcBef>
              <a:spcAft>
                <a:spcPts val="0"/>
              </a:spcAft>
              <a:buNone/>
            </a:pPr>
            <a:r>
              <a:t/>
            </a:r>
            <a:endParaRPr sz="3580">
              <a:solidFill>
                <a:schemeClr val="dk1"/>
              </a:solidFill>
            </a:endParaRPr>
          </a:p>
        </p:txBody>
      </p:sp>
      <p:pic>
        <p:nvPicPr>
          <p:cNvPr id="80" name="Google Shape;80;p16"/>
          <p:cNvPicPr preferRelativeResize="0"/>
          <p:nvPr/>
        </p:nvPicPr>
        <p:blipFill>
          <a:blip r:embed="rId3">
            <a:alphaModFix/>
          </a:blip>
          <a:stretch>
            <a:fillRect/>
          </a:stretch>
        </p:blipFill>
        <p:spPr>
          <a:xfrm>
            <a:off x="437950" y="2596850"/>
            <a:ext cx="3412225" cy="2374325"/>
          </a:xfrm>
          <a:prstGeom prst="rect">
            <a:avLst/>
          </a:prstGeom>
          <a:noFill/>
          <a:ln>
            <a:noFill/>
          </a:ln>
        </p:spPr>
      </p:pic>
      <p:pic>
        <p:nvPicPr>
          <p:cNvPr id="81" name="Google Shape;81;p16"/>
          <p:cNvPicPr preferRelativeResize="0"/>
          <p:nvPr/>
        </p:nvPicPr>
        <p:blipFill>
          <a:blip r:embed="rId4">
            <a:alphaModFix/>
          </a:blip>
          <a:stretch>
            <a:fillRect/>
          </a:stretch>
        </p:blipFill>
        <p:spPr>
          <a:xfrm>
            <a:off x="4012750" y="2491382"/>
            <a:ext cx="4899899" cy="247979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
                <a:solidFill>
                  <a:schemeClr val="dk1"/>
                </a:solidFill>
              </a:rPr>
              <a:t>Practice Question</a:t>
            </a:r>
            <a:endParaRPr/>
          </a:p>
        </p:txBody>
      </p:sp>
      <p:sp>
        <p:nvSpPr>
          <p:cNvPr id="321" name="Google Shape;321;p5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solidFill>
                  <a:schemeClr val="dk1"/>
                </a:solidFill>
                <a:latin typeface="Arial"/>
                <a:ea typeface="Arial"/>
                <a:cs typeface="Arial"/>
                <a:sym typeface="Arial"/>
              </a:rPr>
              <a:t>Write a C program using do while to keep asking for a number until you enter a +ve number. </a:t>
            </a:r>
            <a:endParaRPr>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7" name="Google Shape;327;p53"/>
          <p:cNvSpPr txBox="1"/>
          <p:nvPr>
            <p:ph idx="1" type="body"/>
          </p:nvPr>
        </p:nvSpPr>
        <p:spPr>
          <a:xfrm>
            <a:off x="311700" y="241900"/>
            <a:ext cx="8520600" cy="4698000"/>
          </a:xfrm>
          <a:prstGeom prst="rect">
            <a:avLst/>
          </a:prstGeom>
          <a:solidFill>
            <a:schemeClr val="dk1"/>
          </a:solidFill>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D3D3D3"/>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int</a:t>
            </a:r>
            <a:r>
              <a:rPr lang="en" sz="6250">
                <a:solidFill>
                  <a:srgbClr val="D3D3D3"/>
                </a:solidFill>
                <a:highlight>
                  <a:schemeClr val="dk1"/>
                </a:highlight>
              </a:rPr>
              <a:t> num;</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E06666"/>
                </a:solidFill>
                <a:highlight>
                  <a:schemeClr val="dk1"/>
                </a:highlight>
              </a:rPr>
              <a:t>do</a:t>
            </a:r>
            <a:endParaRPr sz="6250">
              <a:solidFill>
                <a:srgbClr val="E06666"/>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E6C07B"/>
                </a:solidFill>
                <a:highlight>
                  <a:schemeClr val="dk1"/>
                </a:highlight>
              </a:rPr>
              <a:t>printf</a:t>
            </a:r>
            <a:r>
              <a:rPr lang="en" sz="6250">
                <a:solidFill>
                  <a:srgbClr val="D3D3D3"/>
                </a:solidFill>
                <a:highlight>
                  <a:schemeClr val="dk1"/>
                </a:highlight>
              </a:rPr>
              <a:t>(</a:t>
            </a:r>
            <a:r>
              <a:rPr lang="en" sz="6250">
                <a:solidFill>
                  <a:srgbClr val="98C379"/>
                </a:solidFill>
                <a:highlight>
                  <a:schemeClr val="dk1"/>
                </a:highlight>
              </a:rPr>
              <a:t>"Enter any number :"</a:t>
            </a: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E6C07B"/>
                </a:solidFill>
                <a:highlight>
                  <a:schemeClr val="dk1"/>
                </a:highlight>
              </a:rPr>
              <a:t>scanf</a:t>
            </a:r>
            <a:r>
              <a:rPr lang="en" sz="6250">
                <a:solidFill>
                  <a:srgbClr val="D3D3D3"/>
                </a:solidFill>
                <a:highlight>
                  <a:schemeClr val="dk1"/>
                </a:highlight>
              </a:rPr>
              <a:t>(</a:t>
            </a:r>
            <a:r>
              <a:rPr lang="en" sz="6250">
                <a:solidFill>
                  <a:srgbClr val="98C379"/>
                </a:solidFill>
                <a:highlight>
                  <a:schemeClr val="dk1"/>
                </a:highlight>
              </a:rPr>
              <a:t>"%d", </a:t>
            </a:r>
            <a:r>
              <a:rPr lang="en" sz="6250">
                <a:solidFill>
                  <a:schemeClr val="lt1"/>
                </a:solidFill>
                <a:highlight>
                  <a:schemeClr val="dk1"/>
                </a:highlight>
              </a:rPr>
              <a:t>&amp;num</a:t>
            </a:r>
            <a:r>
              <a:rPr lang="en" sz="6250">
                <a:solidFill>
                  <a:srgbClr val="D3D3D3"/>
                </a:solidFill>
                <a:highlight>
                  <a:schemeClr val="dk1"/>
                </a:highlight>
              </a:rPr>
              <a:t>);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endParaRPr sz="6250">
              <a:solidFill>
                <a:srgbClr val="D3D3D3"/>
              </a:solidFill>
              <a:highlight>
                <a:schemeClr val="dk1"/>
              </a:highlight>
            </a:endParaRPr>
          </a:p>
          <a:p>
            <a:pPr indent="0" lvl="0" marL="457200" rtl="0" algn="l">
              <a:spcBef>
                <a:spcPts val="0"/>
              </a:spcBef>
              <a:spcAft>
                <a:spcPts val="0"/>
              </a:spcAft>
              <a:buNone/>
            </a:pPr>
            <a:r>
              <a:rPr lang="en" sz="6250">
                <a:solidFill>
                  <a:srgbClr val="E06666"/>
                </a:solidFill>
                <a:highlight>
                  <a:schemeClr val="dk1"/>
                </a:highlight>
              </a:rPr>
              <a:t>  while</a:t>
            </a:r>
            <a:r>
              <a:rPr lang="en" sz="6250">
                <a:solidFill>
                  <a:srgbClr val="D3D3D3"/>
                </a:solidFill>
                <a:highlight>
                  <a:schemeClr val="dk1"/>
                </a:highlight>
              </a:rPr>
              <a:t> (num &lt; 0);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1200"/>
              </a:spcAft>
              <a:buNone/>
            </a:pPr>
            <a:r>
              <a:t/>
            </a:r>
            <a:endParaRPr>
              <a:highlight>
                <a:schemeClr val="dk1"/>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Practice Question</a:t>
            </a:r>
            <a:endParaRPr/>
          </a:p>
        </p:txBody>
      </p:sp>
      <p:sp>
        <p:nvSpPr>
          <p:cNvPr id="333" name="Google Shape;333;p5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595959"/>
              </a:buClr>
              <a:buSzPts val="1800"/>
              <a:buFont typeface="Arial"/>
              <a:buAutoNum type="arabicPeriod"/>
            </a:pPr>
            <a:r>
              <a:rPr lang="en">
                <a:solidFill>
                  <a:srgbClr val="595959"/>
                </a:solidFill>
                <a:latin typeface="Arial"/>
                <a:ea typeface="Arial"/>
                <a:cs typeface="Arial"/>
                <a:sym typeface="Arial"/>
              </a:rPr>
              <a:t>Make a C program which ask the user for the password until it matches with the actual one.</a:t>
            </a:r>
            <a:endParaRPr>
              <a:solidFill>
                <a:srgbClr val="595959"/>
              </a:solidFill>
              <a:latin typeface="Arial"/>
              <a:ea typeface="Arial"/>
              <a:cs typeface="Arial"/>
              <a:sym typeface="Arial"/>
            </a:endParaRPr>
          </a:p>
          <a:p>
            <a:pPr indent="0" lvl="0" marL="457200" rtl="0" algn="l">
              <a:spcBef>
                <a:spcPts val="1200"/>
              </a:spcBef>
              <a:spcAft>
                <a:spcPts val="0"/>
              </a:spcAft>
              <a:buNone/>
            </a:pPr>
            <a:r>
              <a:t/>
            </a:r>
            <a:endParaRPr>
              <a:solidFill>
                <a:srgbClr val="595959"/>
              </a:solidFill>
              <a:latin typeface="Arial"/>
              <a:ea typeface="Arial"/>
              <a:cs typeface="Arial"/>
              <a:sym typeface="Arial"/>
            </a:endParaRPr>
          </a:p>
          <a:p>
            <a:pPr indent="-342900" lvl="0" marL="457200" rtl="0" algn="l">
              <a:spcBef>
                <a:spcPts val="1200"/>
              </a:spcBef>
              <a:spcAft>
                <a:spcPts val="0"/>
              </a:spcAft>
              <a:buClr>
                <a:srgbClr val="595959"/>
              </a:buClr>
              <a:buSzPts val="1800"/>
              <a:buFont typeface="Arial"/>
              <a:buAutoNum type="arabicPeriod"/>
            </a:pPr>
            <a:r>
              <a:rPr lang="en">
                <a:solidFill>
                  <a:srgbClr val="595959"/>
                </a:solidFill>
                <a:latin typeface="Arial"/>
                <a:ea typeface="Arial"/>
                <a:cs typeface="Arial"/>
                <a:sym typeface="Arial"/>
              </a:rPr>
              <a:t>Make a C program which ask the user for the password. If it doesn’t match in 3 trials, it shouldn't ask again.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
                <a:solidFill>
                  <a:schemeClr val="dk1"/>
                </a:solidFill>
              </a:rPr>
              <a:t>Home Assignment</a:t>
            </a:r>
            <a:endParaRPr/>
          </a:p>
        </p:txBody>
      </p:sp>
      <p:sp>
        <p:nvSpPr>
          <p:cNvPr id="339" name="Google Shape;339;p5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595959"/>
              </a:buClr>
              <a:buSzPts val="1800"/>
              <a:buFont typeface="Arial"/>
              <a:buAutoNum type="arabicPeriod"/>
            </a:pPr>
            <a:r>
              <a:rPr lang="en">
                <a:solidFill>
                  <a:srgbClr val="595959"/>
                </a:solidFill>
                <a:latin typeface="Arial"/>
                <a:ea typeface="Arial"/>
                <a:cs typeface="Arial"/>
                <a:sym typeface="Arial"/>
              </a:rPr>
              <a:t>Make a C program to print first 50 even numbers.</a:t>
            </a:r>
            <a:endParaRPr>
              <a:solidFill>
                <a:srgbClr val="595959"/>
              </a:solidFill>
              <a:latin typeface="Arial"/>
              <a:ea typeface="Arial"/>
              <a:cs typeface="Arial"/>
              <a:sym typeface="Arial"/>
            </a:endParaRPr>
          </a:p>
          <a:p>
            <a:pPr indent="0" lvl="0" marL="457200" rtl="0" algn="l">
              <a:spcBef>
                <a:spcPts val="1200"/>
              </a:spcBef>
              <a:spcAft>
                <a:spcPts val="0"/>
              </a:spcAft>
              <a:buNone/>
            </a:pPr>
            <a:r>
              <a:t/>
            </a:r>
            <a:endParaRPr>
              <a:solidFill>
                <a:srgbClr val="595959"/>
              </a:solidFill>
              <a:latin typeface="Arial"/>
              <a:ea typeface="Arial"/>
              <a:cs typeface="Arial"/>
              <a:sym typeface="Arial"/>
            </a:endParaRPr>
          </a:p>
          <a:p>
            <a:pPr indent="-342900" lvl="0" marL="457200" rtl="0" algn="l">
              <a:spcBef>
                <a:spcPts val="1200"/>
              </a:spcBef>
              <a:spcAft>
                <a:spcPts val="0"/>
              </a:spcAft>
              <a:buClr>
                <a:srgbClr val="595959"/>
              </a:buClr>
              <a:buSzPts val="1800"/>
              <a:buFont typeface="Arial"/>
              <a:buAutoNum type="arabicPeriod"/>
            </a:pPr>
            <a:r>
              <a:rPr lang="en">
                <a:solidFill>
                  <a:srgbClr val="595959"/>
                </a:solidFill>
                <a:latin typeface="Arial"/>
                <a:ea typeface="Arial"/>
                <a:cs typeface="Arial"/>
                <a:sym typeface="Arial"/>
              </a:rPr>
              <a:t>Make a C program to read an age of 15 person &amp; find out how many of them fall under :</a:t>
            </a:r>
            <a:endParaRPr>
              <a:solidFill>
                <a:srgbClr val="595959"/>
              </a:solidFill>
              <a:latin typeface="Arial"/>
              <a:ea typeface="Arial"/>
              <a:cs typeface="Arial"/>
              <a:sym typeface="Arial"/>
            </a:endParaRPr>
          </a:p>
          <a:p>
            <a:pPr indent="457200" lvl="0" marL="457200" rtl="0" algn="l">
              <a:spcBef>
                <a:spcPts val="1200"/>
              </a:spcBef>
              <a:spcAft>
                <a:spcPts val="0"/>
              </a:spcAft>
              <a:buNone/>
            </a:pPr>
            <a:r>
              <a:rPr lang="en" sz="1400">
                <a:solidFill>
                  <a:srgbClr val="595959"/>
                </a:solidFill>
                <a:latin typeface="Arial"/>
                <a:ea typeface="Arial"/>
                <a:cs typeface="Arial"/>
                <a:sym typeface="Arial"/>
              </a:rPr>
              <a:t>a) Still a baby- age 0 to 5</a:t>
            </a:r>
            <a:endParaRPr sz="1400">
              <a:solidFill>
                <a:srgbClr val="595959"/>
              </a:solidFill>
              <a:latin typeface="Arial"/>
              <a:ea typeface="Arial"/>
              <a:cs typeface="Arial"/>
              <a:sym typeface="Arial"/>
            </a:endParaRPr>
          </a:p>
          <a:p>
            <a:pPr indent="457200" lvl="0" marL="457200" rtl="0" algn="l">
              <a:spcBef>
                <a:spcPts val="1200"/>
              </a:spcBef>
              <a:spcAft>
                <a:spcPts val="0"/>
              </a:spcAft>
              <a:buNone/>
            </a:pPr>
            <a:r>
              <a:rPr lang="en" sz="1400">
                <a:solidFill>
                  <a:srgbClr val="595959"/>
                </a:solidFill>
                <a:latin typeface="Arial"/>
                <a:ea typeface="Arial"/>
                <a:cs typeface="Arial"/>
                <a:sym typeface="Arial"/>
              </a:rPr>
              <a:t>b) Attending school - age 6 to 17</a:t>
            </a:r>
            <a:endParaRPr sz="1400">
              <a:solidFill>
                <a:srgbClr val="595959"/>
              </a:solidFill>
              <a:latin typeface="Arial"/>
              <a:ea typeface="Arial"/>
              <a:cs typeface="Arial"/>
              <a:sym typeface="Arial"/>
            </a:endParaRPr>
          </a:p>
          <a:p>
            <a:pPr indent="457200" lvl="0" marL="457200" rtl="0" algn="l">
              <a:spcBef>
                <a:spcPts val="1200"/>
              </a:spcBef>
              <a:spcAft>
                <a:spcPts val="0"/>
              </a:spcAft>
              <a:buNone/>
            </a:pPr>
            <a:r>
              <a:rPr lang="en" sz="1400">
                <a:solidFill>
                  <a:srgbClr val="595959"/>
                </a:solidFill>
                <a:latin typeface="Arial"/>
                <a:ea typeface="Arial"/>
                <a:cs typeface="Arial"/>
                <a:sym typeface="Arial"/>
              </a:rPr>
              <a:t>c) Adult life-age 18 &amp; over</a:t>
            </a:r>
            <a:endParaRPr sz="1400">
              <a:solidFill>
                <a:srgbClr val="595959"/>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Break </a:t>
            </a:r>
            <a:endParaRPr/>
          </a:p>
        </p:txBody>
      </p:sp>
      <p:sp>
        <p:nvSpPr>
          <p:cNvPr id="345" name="Google Shape;345;p56"/>
          <p:cNvSpPr txBox="1"/>
          <p:nvPr>
            <p:ph idx="1" type="body"/>
          </p:nvPr>
        </p:nvSpPr>
        <p:spPr>
          <a:xfrm>
            <a:off x="311700" y="1236800"/>
            <a:ext cx="4954500" cy="3340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350">
                <a:solidFill>
                  <a:schemeClr val="dk1"/>
                </a:solidFill>
              </a:rPr>
              <a:t>You can use the break statement in while, for, and do...while loops to alter the flow of control.</a:t>
            </a:r>
            <a:endParaRPr sz="1350">
              <a:solidFill>
                <a:schemeClr val="dk1"/>
              </a:solidFill>
            </a:endParaRPr>
          </a:p>
          <a:p>
            <a:pPr indent="0" lvl="0" marL="0" rtl="0" algn="l">
              <a:lnSpc>
                <a:spcPct val="95000"/>
              </a:lnSpc>
              <a:spcBef>
                <a:spcPts val="1200"/>
              </a:spcBef>
              <a:spcAft>
                <a:spcPts val="1200"/>
              </a:spcAft>
              <a:buSzPts val="275"/>
              <a:buNone/>
            </a:pPr>
            <a:r>
              <a:rPr lang="en" sz="1350">
                <a:solidFill>
                  <a:schemeClr val="dk1"/>
                </a:solidFill>
              </a:rPr>
              <a:t>When the break statement executes in a repetition structure, it immediately exits from these structures.</a:t>
            </a:r>
            <a:endParaRPr sz="1350">
              <a:solidFill>
                <a:schemeClr val="dk1"/>
              </a:solidFill>
            </a:endParaRPr>
          </a:p>
        </p:txBody>
      </p:sp>
      <p:pic>
        <p:nvPicPr>
          <p:cNvPr id="346" name="Google Shape;346;p56"/>
          <p:cNvPicPr preferRelativeResize="0"/>
          <p:nvPr/>
        </p:nvPicPr>
        <p:blipFill>
          <a:blip r:embed="rId3">
            <a:alphaModFix/>
          </a:blip>
          <a:stretch>
            <a:fillRect/>
          </a:stretch>
        </p:blipFill>
        <p:spPr>
          <a:xfrm>
            <a:off x="6184175" y="2925575"/>
            <a:ext cx="2298725" cy="1891000"/>
          </a:xfrm>
          <a:prstGeom prst="rect">
            <a:avLst/>
          </a:prstGeom>
          <a:noFill/>
          <a:ln>
            <a:noFill/>
          </a:ln>
        </p:spPr>
      </p:pic>
      <p:pic>
        <p:nvPicPr>
          <p:cNvPr id="347" name="Google Shape;347;p56"/>
          <p:cNvPicPr preferRelativeResize="0"/>
          <p:nvPr/>
        </p:nvPicPr>
        <p:blipFill>
          <a:blip r:embed="rId4">
            <a:alphaModFix/>
          </a:blip>
          <a:stretch>
            <a:fillRect/>
          </a:stretch>
        </p:blipFill>
        <p:spPr>
          <a:xfrm>
            <a:off x="6052400" y="179100"/>
            <a:ext cx="2322994" cy="26548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Break</a:t>
            </a:r>
            <a:endParaRPr/>
          </a:p>
        </p:txBody>
      </p:sp>
      <p:sp>
        <p:nvSpPr>
          <p:cNvPr id="353" name="Google Shape;353;p5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4" name="Google Shape;354;p57"/>
          <p:cNvPicPr preferRelativeResize="0"/>
          <p:nvPr/>
        </p:nvPicPr>
        <p:blipFill>
          <a:blip r:embed="rId3">
            <a:alphaModFix/>
          </a:blip>
          <a:stretch>
            <a:fillRect/>
          </a:stretch>
        </p:blipFill>
        <p:spPr>
          <a:xfrm>
            <a:off x="1418902" y="1228675"/>
            <a:ext cx="5512923" cy="3340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a:t>
            </a:r>
            <a:endParaRPr/>
          </a:p>
        </p:txBody>
      </p:sp>
      <p:sp>
        <p:nvSpPr>
          <p:cNvPr id="360" name="Google Shape;360;p58"/>
          <p:cNvSpPr txBox="1"/>
          <p:nvPr>
            <p:ph idx="1" type="body"/>
          </p:nvPr>
        </p:nvSpPr>
        <p:spPr>
          <a:xfrm>
            <a:off x="311700" y="1228675"/>
            <a:ext cx="6222000" cy="3340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61111"/>
              <a:buFont typeface="Arial"/>
              <a:buNone/>
            </a:pPr>
            <a:r>
              <a:rPr lang="en">
                <a:solidFill>
                  <a:schemeClr val="dk1"/>
                </a:solidFill>
              </a:rPr>
              <a:t>The </a:t>
            </a:r>
            <a:r>
              <a:rPr lang="en">
                <a:solidFill>
                  <a:srgbClr val="4A86E8"/>
                </a:solidFill>
              </a:rPr>
              <a:t>continue</a:t>
            </a:r>
            <a:r>
              <a:rPr lang="en">
                <a:solidFill>
                  <a:schemeClr val="dk1"/>
                </a:solidFill>
              </a:rPr>
              <a:t> statement is used in while, for, and do-while structures.</a:t>
            </a:r>
            <a:endParaRPr>
              <a:solidFill>
                <a:schemeClr val="dk1"/>
              </a:solidFill>
            </a:endParaRPr>
          </a:p>
          <a:p>
            <a:pPr indent="0" lvl="0" marL="0" rtl="0" algn="l">
              <a:spcBef>
                <a:spcPts val="1200"/>
              </a:spcBef>
              <a:spcAft>
                <a:spcPts val="0"/>
              </a:spcAft>
              <a:buClr>
                <a:schemeClr val="dk1"/>
              </a:buClr>
              <a:buSzPct val="61111"/>
              <a:buFont typeface="Arial"/>
              <a:buNone/>
            </a:pPr>
            <a:r>
              <a:rPr lang="en">
                <a:solidFill>
                  <a:schemeClr val="dk1"/>
                </a:solidFill>
              </a:rPr>
              <a:t>When the </a:t>
            </a:r>
            <a:r>
              <a:rPr lang="en">
                <a:solidFill>
                  <a:srgbClr val="4A86E8"/>
                </a:solidFill>
              </a:rPr>
              <a:t>continue</a:t>
            </a:r>
            <a:r>
              <a:rPr lang="en">
                <a:solidFill>
                  <a:schemeClr val="dk1"/>
                </a:solidFill>
              </a:rPr>
              <a:t> statement is executed in a loop, it skips the remaining statements and proceeds with the next iteration of the loop.</a:t>
            </a:r>
            <a:endParaRPr>
              <a:solidFill>
                <a:schemeClr val="dk1"/>
              </a:solidFill>
            </a:endParaRPr>
          </a:p>
          <a:p>
            <a:pPr indent="0" lvl="0" marL="0" rtl="0" algn="l">
              <a:spcBef>
                <a:spcPts val="1200"/>
              </a:spcBef>
              <a:spcAft>
                <a:spcPts val="0"/>
              </a:spcAft>
              <a:buClr>
                <a:schemeClr val="dk1"/>
              </a:buClr>
              <a:buSzPct val="61111"/>
              <a:buFont typeface="Arial"/>
              <a:buNone/>
            </a:pPr>
            <a:r>
              <a:rPr lang="en">
                <a:solidFill>
                  <a:schemeClr val="dk1"/>
                </a:solidFill>
              </a:rPr>
              <a:t>In a while and do-while structure, the expression (that is, the loop-continue test) is evaluated immediately after the continue statement.</a:t>
            </a:r>
            <a:endParaRPr>
              <a:solidFill>
                <a:schemeClr val="dk1"/>
              </a:solidFill>
            </a:endParaRPr>
          </a:p>
          <a:p>
            <a:pPr indent="0" lvl="0" marL="0" rtl="0" algn="l">
              <a:spcBef>
                <a:spcPts val="1200"/>
              </a:spcBef>
              <a:spcAft>
                <a:spcPts val="1200"/>
              </a:spcAft>
              <a:buNone/>
            </a:pPr>
            <a:r>
              <a:rPr lang="en">
                <a:solidFill>
                  <a:schemeClr val="dk1"/>
                </a:solidFill>
              </a:rPr>
              <a:t>In a for structure, the update statement is executed after the continue statement, and then the loop condition (that is, the loop-continue test) executes.</a:t>
            </a:r>
            <a:endParaRPr>
              <a:solidFill>
                <a:schemeClr val="dk1"/>
              </a:solidFill>
            </a:endParaRPr>
          </a:p>
        </p:txBody>
      </p:sp>
      <p:pic>
        <p:nvPicPr>
          <p:cNvPr id="361" name="Google Shape;361;p58"/>
          <p:cNvPicPr preferRelativeResize="0"/>
          <p:nvPr/>
        </p:nvPicPr>
        <p:blipFill>
          <a:blip r:embed="rId3">
            <a:alphaModFix/>
          </a:blip>
          <a:stretch>
            <a:fillRect/>
          </a:stretch>
        </p:blipFill>
        <p:spPr>
          <a:xfrm>
            <a:off x="6610075" y="1093850"/>
            <a:ext cx="2290950" cy="31091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a:t>
            </a:r>
            <a:endParaRPr/>
          </a:p>
        </p:txBody>
      </p:sp>
      <p:sp>
        <p:nvSpPr>
          <p:cNvPr id="367" name="Google Shape;367;p5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8" name="Google Shape;368;p59"/>
          <p:cNvPicPr preferRelativeResize="0"/>
          <p:nvPr/>
        </p:nvPicPr>
        <p:blipFill>
          <a:blip r:embed="rId3">
            <a:alphaModFix/>
          </a:blip>
          <a:stretch>
            <a:fillRect/>
          </a:stretch>
        </p:blipFill>
        <p:spPr>
          <a:xfrm>
            <a:off x="1644401" y="1206025"/>
            <a:ext cx="5068025" cy="3385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you print this using for loop?</a:t>
            </a:r>
            <a:endParaRPr/>
          </a:p>
        </p:txBody>
      </p:sp>
      <p:sp>
        <p:nvSpPr>
          <p:cNvPr id="374" name="Google Shape;374;p6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200">
                <a:solidFill>
                  <a:schemeClr val="dk1"/>
                </a:solidFill>
              </a:rPr>
              <a:t>1</a:t>
            </a:r>
            <a:endParaRPr sz="2200">
              <a:solidFill>
                <a:schemeClr val="dk1"/>
              </a:solidFill>
            </a:endParaRPr>
          </a:p>
          <a:p>
            <a:pPr indent="0" lvl="0" marL="0" rtl="0" algn="ctr">
              <a:spcBef>
                <a:spcPts val="1200"/>
              </a:spcBef>
              <a:spcAft>
                <a:spcPts val="0"/>
              </a:spcAft>
              <a:buNone/>
            </a:pPr>
            <a:r>
              <a:rPr lang="en" sz="2200">
                <a:solidFill>
                  <a:schemeClr val="dk1"/>
                </a:solidFill>
              </a:rPr>
              <a:t>2</a:t>
            </a:r>
            <a:endParaRPr sz="2200">
              <a:solidFill>
                <a:schemeClr val="dk1"/>
              </a:solidFill>
            </a:endParaRPr>
          </a:p>
          <a:p>
            <a:pPr indent="0" lvl="0" marL="0" rtl="0" algn="ctr">
              <a:spcBef>
                <a:spcPts val="1200"/>
              </a:spcBef>
              <a:spcAft>
                <a:spcPts val="0"/>
              </a:spcAft>
              <a:buNone/>
            </a:pPr>
            <a:r>
              <a:rPr lang="en" sz="2200">
                <a:solidFill>
                  <a:schemeClr val="dk1"/>
                </a:solidFill>
              </a:rPr>
              <a:t>3</a:t>
            </a:r>
            <a:endParaRPr sz="2200">
              <a:solidFill>
                <a:schemeClr val="dk1"/>
              </a:solidFill>
            </a:endParaRPr>
          </a:p>
          <a:p>
            <a:pPr indent="0" lvl="0" marL="0" rtl="0" algn="ctr">
              <a:spcBef>
                <a:spcPts val="1200"/>
              </a:spcBef>
              <a:spcAft>
                <a:spcPts val="0"/>
              </a:spcAft>
              <a:buNone/>
            </a:pPr>
            <a:r>
              <a:rPr lang="en" sz="2200">
                <a:solidFill>
                  <a:schemeClr val="dk1"/>
                </a:solidFill>
              </a:rPr>
              <a:t>4</a:t>
            </a:r>
            <a:endParaRPr sz="2200">
              <a:solidFill>
                <a:schemeClr val="dk1"/>
              </a:solidFill>
            </a:endParaRPr>
          </a:p>
          <a:p>
            <a:pPr indent="0" lvl="0" marL="0" rtl="0" algn="ctr">
              <a:spcBef>
                <a:spcPts val="1200"/>
              </a:spcBef>
              <a:spcAft>
                <a:spcPts val="1200"/>
              </a:spcAft>
              <a:buNone/>
            </a:pPr>
            <a:r>
              <a:rPr lang="en" sz="2200">
                <a:solidFill>
                  <a:schemeClr val="dk1"/>
                </a:solidFill>
              </a:rPr>
              <a:t>5</a:t>
            </a:r>
            <a:endParaRPr sz="22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you print this using for loop?</a:t>
            </a:r>
            <a:endParaRPr/>
          </a:p>
        </p:txBody>
      </p:sp>
      <p:sp>
        <p:nvSpPr>
          <p:cNvPr id="380" name="Google Shape;380;p61"/>
          <p:cNvSpPr txBox="1"/>
          <p:nvPr>
            <p:ph idx="1" type="body"/>
          </p:nvPr>
        </p:nvSpPr>
        <p:spPr>
          <a:xfrm>
            <a:off x="1166025" y="1228675"/>
            <a:ext cx="21894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solidFill>
                  <a:schemeClr val="dk1"/>
                </a:solidFill>
              </a:rPr>
              <a:t>1</a:t>
            </a:r>
            <a:endParaRPr sz="2200">
              <a:solidFill>
                <a:schemeClr val="dk1"/>
              </a:solidFill>
            </a:endParaRPr>
          </a:p>
          <a:p>
            <a:pPr indent="0" lvl="0" marL="0" rtl="0" algn="l">
              <a:spcBef>
                <a:spcPts val="1200"/>
              </a:spcBef>
              <a:spcAft>
                <a:spcPts val="0"/>
              </a:spcAft>
              <a:buNone/>
            </a:pPr>
            <a:r>
              <a:rPr lang="en" sz="2200">
                <a:solidFill>
                  <a:schemeClr val="dk1"/>
                </a:solidFill>
              </a:rPr>
              <a:t>2</a:t>
            </a:r>
            <a:endParaRPr sz="2200">
              <a:solidFill>
                <a:schemeClr val="dk1"/>
              </a:solidFill>
            </a:endParaRPr>
          </a:p>
          <a:p>
            <a:pPr indent="0" lvl="0" marL="0" rtl="0" algn="l">
              <a:spcBef>
                <a:spcPts val="1200"/>
              </a:spcBef>
              <a:spcAft>
                <a:spcPts val="0"/>
              </a:spcAft>
              <a:buNone/>
            </a:pPr>
            <a:r>
              <a:rPr lang="en" sz="2200">
                <a:solidFill>
                  <a:schemeClr val="dk1"/>
                </a:solidFill>
              </a:rPr>
              <a:t>3</a:t>
            </a:r>
            <a:endParaRPr sz="2200">
              <a:solidFill>
                <a:schemeClr val="dk1"/>
              </a:solidFill>
            </a:endParaRPr>
          </a:p>
          <a:p>
            <a:pPr indent="0" lvl="0" marL="0" rtl="0" algn="l">
              <a:spcBef>
                <a:spcPts val="1200"/>
              </a:spcBef>
              <a:spcAft>
                <a:spcPts val="0"/>
              </a:spcAft>
              <a:buNone/>
            </a:pPr>
            <a:r>
              <a:rPr lang="en" sz="2200">
                <a:solidFill>
                  <a:schemeClr val="dk1"/>
                </a:solidFill>
              </a:rPr>
              <a:t>4</a:t>
            </a:r>
            <a:endParaRPr sz="2200">
              <a:solidFill>
                <a:schemeClr val="dk1"/>
              </a:solidFill>
            </a:endParaRPr>
          </a:p>
          <a:p>
            <a:pPr indent="0" lvl="0" marL="0" rtl="0" algn="l">
              <a:spcBef>
                <a:spcPts val="1200"/>
              </a:spcBef>
              <a:spcAft>
                <a:spcPts val="0"/>
              </a:spcAft>
              <a:buNone/>
            </a:pPr>
            <a:r>
              <a:rPr lang="en" sz="2200">
                <a:solidFill>
                  <a:schemeClr val="dk1"/>
                </a:solidFill>
              </a:rPr>
              <a:t>5</a:t>
            </a:r>
            <a:endParaRPr sz="2200">
              <a:solidFill>
                <a:schemeClr val="dk1"/>
              </a:solidFill>
            </a:endParaRPr>
          </a:p>
          <a:p>
            <a:pPr indent="0" lvl="0" marL="0" rtl="0" algn="ctr">
              <a:spcBef>
                <a:spcPts val="1200"/>
              </a:spcBef>
              <a:spcAft>
                <a:spcPts val="1200"/>
              </a:spcAft>
              <a:buNone/>
            </a:pPr>
            <a:r>
              <a:t/>
            </a:r>
            <a:endParaRPr sz="2200">
              <a:solidFill>
                <a:schemeClr val="dk1"/>
              </a:solidFill>
            </a:endParaRPr>
          </a:p>
        </p:txBody>
      </p:sp>
      <p:sp>
        <p:nvSpPr>
          <p:cNvPr id="381" name="Google Shape;381;p61"/>
          <p:cNvSpPr txBox="1"/>
          <p:nvPr>
            <p:ph idx="2" type="body"/>
          </p:nvPr>
        </p:nvSpPr>
        <p:spPr>
          <a:xfrm>
            <a:off x="2941000" y="1228675"/>
            <a:ext cx="5891400" cy="33402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Clr>
                <a:schemeClr val="dk1"/>
              </a:buClr>
              <a:buSzPct val="26829"/>
              <a:buFont typeface="Arial"/>
              <a:buNone/>
            </a:pPr>
            <a:r>
              <a:rPr lang="en" sz="4100">
                <a:solidFill>
                  <a:schemeClr val="dk1"/>
                </a:solidFill>
              </a:rPr>
              <a:t>for( i=1; i&lt;=5; i++)</a:t>
            </a:r>
            <a:endParaRPr sz="4100">
              <a:solidFill>
                <a:schemeClr val="dk1"/>
              </a:solidFill>
            </a:endParaRPr>
          </a:p>
          <a:p>
            <a:pPr indent="0" lvl="0" marL="0" rtl="0" algn="l">
              <a:spcBef>
                <a:spcPts val="1200"/>
              </a:spcBef>
              <a:spcAft>
                <a:spcPts val="0"/>
              </a:spcAft>
              <a:buClr>
                <a:schemeClr val="dk1"/>
              </a:buClr>
              <a:buSzPct val="26829"/>
              <a:buFont typeface="Arial"/>
              <a:buNone/>
            </a:pPr>
            <a:r>
              <a:rPr lang="en" sz="4100">
                <a:solidFill>
                  <a:schemeClr val="dk1"/>
                </a:solidFill>
              </a:rPr>
              <a:t>{</a:t>
            </a:r>
            <a:endParaRPr sz="4100">
              <a:solidFill>
                <a:schemeClr val="dk1"/>
              </a:solidFill>
            </a:endParaRPr>
          </a:p>
          <a:p>
            <a:pPr indent="0" lvl="0" marL="0" rtl="0" algn="l">
              <a:spcBef>
                <a:spcPts val="1200"/>
              </a:spcBef>
              <a:spcAft>
                <a:spcPts val="0"/>
              </a:spcAft>
              <a:buClr>
                <a:schemeClr val="dk1"/>
              </a:buClr>
              <a:buSzPct val="26829"/>
              <a:buFont typeface="Arial"/>
              <a:buNone/>
            </a:pPr>
            <a:r>
              <a:rPr lang="en" sz="4100">
                <a:solidFill>
                  <a:schemeClr val="dk1"/>
                </a:solidFill>
              </a:rPr>
              <a:t>  printf(“%d \n”, i);</a:t>
            </a:r>
            <a:endParaRPr sz="4100">
              <a:solidFill>
                <a:schemeClr val="dk1"/>
              </a:solidFill>
            </a:endParaRPr>
          </a:p>
          <a:p>
            <a:pPr indent="0" lvl="0" marL="0" rtl="0" algn="l">
              <a:spcBef>
                <a:spcPts val="1200"/>
              </a:spcBef>
              <a:spcAft>
                <a:spcPts val="1200"/>
              </a:spcAft>
              <a:buClr>
                <a:schemeClr val="dk1"/>
              </a:buClr>
              <a:buSzPct val="26829"/>
              <a:buFont typeface="Arial"/>
              <a:buNone/>
            </a:pPr>
            <a:r>
              <a:rPr lang="en" sz="4100">
                <a:solidFill>
                  <a:schemeClr val="dk1"/>
                </a:solidFill>
              </a:rPr>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7" name="Google Shape;87;p17"/>
          <p:cNvSpPr txBox="1"/>
          <p:nvPr>
            <p:ph idx="1" type="body"/>
          </p:nvPr>
        </p:nvSpPr>
        <p:spPr>
          <a:xfrm>
            <a:off x="311700" y="241900"/>
            <a:ext cx="8520600" cy="4698000"/>
          </a:xfrm>
          <a:prstGeom prst="rect">
            <a:avLst/>
          </a:prstGeom>
          <a:solidFill>
            <a:schemeClr val="dk1"/>
          </a:solidFill>
        </p:spPr>
        <p:txBody>
          <a:bodyPr anchorCtr="0" anchor="t" bIns="91425" lIns="91425" spcFirstLastPara="1" rIns="91425" wrap="square" tIns="91425">
            <a:normAutofit fontScale="25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D3D3D3"/>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45720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a=0;</a:t>
            </a:r>
            <a:endParaRPr sz="6250">
              <a:solidFill>
                <a:srgbClr val="D3D3D3"/>
              </a:solidFill>
              <a:highlight>
                <a:schemeClr val="dk1"/>
              </a:highlight>
            </a:endParaRPr>
          </a:p>
          <a:p>
            <a:pPr indent="457200" lvl="0" marL="0" rtl="0" algn="l">
              <a:spcBef>
                <a:spcPts val="0"/>
              </a:spcBef>
              <a:spcAft>
                <a:spcPts val="0"/>
              </a:spcAft>
              <a:buNone/>
            </a:pPr>
            <a:r>
              <a:rPr lang="en" sz="6250">
                <a:solidFill>
                  <a:srgbClr val="C678DD"/>
                </a:solidFill>
                <a:highlight>
                  <a:schemeClr val="dk1"/>
                </a:highlight>
              </a:rPr>
              <a:t>char</a:t>
            </a:r>
            <a:r>
              <a:rPr lang="en" sz="6250">
                <a:solidFill>
                  <a:srgbClr val="D3D3D3"/>
                </a:solidFill>
                <a:highlight>
                  <a:schemeClr val="dk1"/>
                </a:highlight>
              </a:rPr>
              <a:t> b='k';</a:t>
            </a:r>
            <a:endParaRPr sz="6250">
              <a:solidFill>
                <a:srgbClr val="D3D3D3"/>
              </a:solidFill>
              <a:highlight>
                <a:schemeClr val="dk1"/>
              </a:highlight>
            </a:endParaRPr>
          </a:p>
          <a:p>
            <a:pPr indent="457200" lvl="0" marL="0" rtl="0" algn="l">
              <a:spcBef>
                <a:spcPts val="0"/>
              </a:spcBef>
              <a:spcAft>
                <a:spcPts val="0"/>
              </a:spcAft>
              <a:buNone/>
            </a:pPr>
            <a:r>
              <a:rPr lang="en" sz="6250">
                <a:solidFill>
                  <a:srgbClr val="C678DD"/>
                </a:solidFill>
                <a:highlight>
                  <a:schemeClr val="dk1"/>
                </a:highlight>
              </a:rPr>
              <a:t>double</a:t>
            </a:r>
            <a:r>
              <a:rPr lang="en" sz="6250">
                <a:solidFill>
                  <a:srgbClr val="D3D3D3"/>
                </a:solidFill>
                <a:highlight>
                  <a:schemeClr val="dk1"/>
                </a:highlight>
              </a:rPr>
              <a:t> c=345678666;</a:t>
            </a:r>
            <a:endParaRPr sz="6250">
              <a:solidFill>
                <a:srgbClr val="D3D3D3"/>
              </a:solidFill>
              <a:highlight>
                <a:schemeClr val="dk1"/>
              </a:highlight>
            </a:endParaRPr>
          </a:p>
          <a:p>
            <a:pPr indent="457200" lvl="0" marL="0" rtl="0" algn="l">
              <a:spcBef>
                <a:spcPts val="0"/>
              </a:spcBef>
              <a:spcAft>
                <a:spcPts val="0"/>
              </a:spcAft>
              <a:buNone/>
            </a:pPr>
            <a:r>
              <a:rPr lang="en" sz="6250">
                <a:solidFill>
                  <a:srgbClr val="C678DD"/>
                </a:solidFill>
                <a:highlight>
                  <a:schemeClr val="dk1"/>
                </a:highlight>
              </a:rPr>
              <a:t>float</a:t>
            </a:r>
            <a:r>
              <a:rPr lang="en" sz="6250">
                <a:solidFill>
                  <a:srgbClr val="D3D3D3"/>
                </a:solidFill>
                <a:highlight>
                  <a:schemeClr val="dk1"/>
                </a:highlight>
              </a:rPr>
              <a:t> d=4.56;</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Printing the values\n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int =</a:t>
            </a:r>
            <a:r>
              <a:rPr lang="en" sz="6250">
                <a:solidFill>
                  <a:srgbClr val="38761D"/>
                </a:solidFill>
                <a:highlight>
                  <a:schemeClr val="dk1"/>
                </a:highlight>
              </a:rPr>
              <a:t> </a:t>
            </a:r>
            <a:r>
              <a:rPr lang="en" sz="6250">
                <a:solidFill>
                  <a:srgbClr val="6AA84F"/>
                </a:solidFill>
                <a:highlight>
                  <a:schemeClr val="dk1"/>
                </a:highlight>
              </a:rPr>
              <a:t>%d\nchar = %c\ndouble = %lf\nfloat = %f\n</a:t>
            </a:r>
            <a:r>
              <a:rPr lang="en" sz="6250">
                <a:solidFill>
                  <a:srgbClr val="D3D3D3"/>
                </a:solidFill>
                <a:highlight>
                  <a:schemeClr val="dk1"/>
                </a:highlight>
              </a:rPr>
              <a:t>",a,b,c,d);</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Printing the addresses\n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int =</a:t>
            </a:r>
            <a:r>
              <a:rPr lang="en" sz="6250">
                <a:solidFill>
                  <a:srgbClr val="38761D"/>
                </a:solidFill>
                <a:highlight>
                  <a:schemeClr val="dk1"/>
                </a:highlight>
              </a:rPr>
              <a:t> </a:t>
            </a:r>
            <a:r>
              <a:rPr lang="en" sz="6250">
                <a:solidFill>
                  <a:srgbClr val="6AA84F"/>
                </a:solidFill>
                <a:highlight>
                  <a:schemeClr val="dk1"/>
                </a:highlight>
              </a:rPr>
              <a:t>%d\nchar = %d\ndouble = %d\nfloat = %d \n</a:t>
            </a:r>
            <a:r>
              <a:rPr lang="en" sz="6250">
                <a:solidFill>
                  <a:srgbClr val="D3D3D3"/>
                </a:solidFill>
                <a:highlight>
                  <a:schemeClr val="dk1"/>
                </a:highlight>
              </a:rPr>
              <a:t>", &amp;a, &amp;b, &amp;c, &amp;d);</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a:highlight>
                <a:schemeClr val="dk1"/>
              </a:highlight>
            </a:endParaRPr>
          </a:p>
        </p:txBody>
      </p:sp>
      <p:pic>
        <p:nvPicPr>
          <p:cNvPr id="88" name="Google Shape;88;p17"/>
          <p:cNvPicPr preferRelativeResize="0"/>
          <p:nvPr/>
        </p:nvPicPr>
        <p:blipFill>
          <a:blip r:embed="rId3">
            <a:alphaModFix/>
          </a:blip>
          <a:stretch>
            <a:fillRect/>
          </a:stretch>
        </p:blipFill>
        <p:spPr>
          <a:xfrm>
            <a:off x="6288725" y="292849"/>
            <a:ext cx="2323825" cy="2155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you print this using for loop?</a:t>
            </a:r>
            <a:endParaRPr/>
          </a:p>
        </p:txBody>
      </p:sp>
      <p:sp>
        <p:nvSpPr>
          <p:cNvPr id="387" name="Google Shape;387;p62"/>
          <p:cNvSpPr txBox="1"/>
          <p:nvPr>
            <p:ph idx="1" type="body"/>
          </p:nvPr>
        </p:nvSpPr>
        <p:spPr>
          <a:xfrm>
            <a:off x="233975" y="1176850"/>
            <a:ext cx="8520600" cy="3340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4100">
                <a:solidFill>
                  <a:schemeClr val="dk1"/>
                </a:solidFill>
              </a:rPr>
              <a:t>1 2 3 4 5</a:t>
            </a:r>
            <a:endParaRPr sz="41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you print this using for loop?</a:t>
            </a:r>
            <a:endParaRPr/>
          </a:p>
        </p:txBody>
      </p:sp>
      <p:sp>
        <p:nvSpPr>
          <p:cNvPr id="393" name="Google Shape;393;p63"/>
          <p:cNvSpPr txBox="1"/>
          <p:nvPr>
            <p:ph idx="1" type="body"/>
          </p:nvPr>
        </p:nvSpPr>
        <p:spPr>
          <a:xfrm>
            <a:off x="647800" y="1228675"/>
            <a:ext cx="2707500" cy="3340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500">
                <a:solidFill>
                  <a:schemeClr val="dk1"/>
                </a:solidFill>
              </a:rPr>
              <a:t>1 2 3 4 5</a:t>
            </a:r>
            <a:endParaRPr sz="1600">
              <a:solidFill>
                <a:schemeClr val="dk1"/>
              </a:solidFill>
            </a:endParaRPr>
          </a:p>
          <a:p>
            <a:pPr indent="0" lvl="0" marL="0" rtl="0" algn="ctr">
              <a:spcBef>
                <a:spcPts val="1200"/>
              </a:spcBef>
              <a:spcAft>
                <a:spcPts val="1200"/>
              </a:spcAft>
              <a:buNone/>
            </a:pPr>
            <a:r>
              <a:t/>
            </a:r>
            <a:endParaRPr sz="2200">
              <a:solidFill>
                <a:schemeClr val="dk1"/>
              </a:solidFill>
            </a:endParaRPr>
          </a:p>
        </p:txBody>
      </p:sp>
      <p:sp>
        <p:nvSpPr>
          <p:cNvPr id="394" name="Google Shape;394;p63"/>
          <p:cNvSpPr txBox="1"/>
          <p:nvPr>
            <p:ph idx="2" type="body"/>
          </p:nvPr>
        </p:nvSpPr>
        <p:spPr>
          <a:xfrm>
            <a:off x="3511050" y="1228675"/>
            <a:ext cx="5321400" cy="33402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935"/>
              <a:buNone/>
            </a:pPr>
            <a:r>
              <a:rPr lang="en" sz="3284">
                <a:solidFill>
                  <a:schemeClr val="dk1"/>
                </a:solidFill>
              </a:rPr>
              <a:t>for( i=1; i&lt;=5; i++)</a:t>
            </a:r>
            <a:endParaRPr sz="3284">
              <a:solidFill>
                <a:schemeClr val="dk1"/>
              </a:solidFill>
            </a:endParaRPr>
          </a:p>
          <a:p>
            <a:pPr indent="0" lvl="0" marL="0" rtl="0" algn="l">
              <a:lnSpc>
                <a:spcPct val="95000"/>
              </a:lnSpc>
              <a:spcBef>
                <a:spcPts val="1200"/>
              </a:spcBef>
              <a:spcAft>
                <a:spcPts val="0"/>
              </a:spcAft>
              <a:buSzPts val="935"/>
              <a:buNone/>
            </a:pPr>
            <a:r>
              <a:rPr lang="en" sz="3284">
                <a:solidFill>
                  <a:schemeClr val="dk1"/>
                </a:solidFill>
              </a:rPr>
              <a:t>{</a:t>
            </a:r>
            <a:endParaRPr sz="3284">
              <a:solidFill>
                <a:schemeClr val="dk1"/>
              </a:solidFill>
            </a:endParaRPr>
          </a:p>
          <a:p>
            <a:pPr indent="0" lvl="0" marL="0" rtl="0" algn="l">
              <a:lnSpc>
                <a:spcPct val="95000"/>
              </a:lnSpc>
              <a:spcBef>
                <a:spcPts val="1200"/>
              </a:spcBef>
              <a:spcAft>
                <a:spcPts val="0"/>
              </a:spcAft>
              <a:buSzPts val="935"/>
              <a:buNone/>
            </a:pPr>
            <a:r>
              <a:rPr lang="en" sz="3284">
                <a:solidFill>
                  <a:schemeClr val="dk1"/>
                </a:solidFill>
              </a:rPr>
              <a:t>  printf(“%d ”, i);</a:t>
            </a:r>
            <a:endParaRPr sz="3284">
              <a:solidFill>
                <a:schemeClr val="dk1"/>
              </a:solidFill>
            </a:endParaRPr>
          </a:p>
          <a:p>
            <a:pPr indent="0" lvl="0" marL="0" rtl="0" algn="l">
              <a:lnSpc>
                <a:spcPct val="95000"/>
              </a:lnSpc>
              <a:spcBef>
                <a:spcPts val="1200"/>
              </a:spcBef>
              <a:spcAft>
                <a:spcPts val="1200"/>
              </a:spcAft>
              <a:buSzPts val="935"/>
              <a:buNone/>
            </a:pPr>
            <a:r>
              <a:rPr lang="en" sz="3284">
                <a:solidFill>
                  <a:schemeClr val="dk1"/>
                </a:solidFill>
              </a:rPr>
              <a:t>}</a:t>
            </a:r>
            <a:endParaRPr sz="989"/>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you print this using for loop?</a:t>
            </a:r>
            <a:endParaRPr/>
          </a:p>
        </p:txBody>
      </p:sp>
      <p:sp>
        <p:nvSpPr>
          <p:cNvPr id="400" name="Google Shape;400;p64"/>
          <p:cNvSpPr txBox="1"/>
          <p:nvPr>
            <p:ph idx="1" type="body"/>
          </p:nvPr>
        </p:nvSpPr>
        <p:spPr>
          <a:xfrm>
            <a:off x="311700" y="1228675"/>
            <a:ext cx="8520600" cy="3340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100">
                <a:solidFill>
                  <a:schemeClr val="dk1"/>
                </a:solidFill>
              </a:rPr>
              <a:t>1 2 3 4 5</a:t>
            </a:r>
            <a:endParaRPr sz="4100">
              <a:solidFill>
                <a:schemeClr val="dk1"/>
              </a:solidFill>
            </a:endParaRPr>
          </a:p>
          <a:p>
            <a:pPr indent="0" lvl="0" marL="0" rtl="0" algn="ctr">
              <a:spcBef>
                <a:spcPts val="1200"/>
              </a:spcBef>
              <a:spcAft>
                <a:spcPts val="1200"/>
              </a:spcAft>
              <a:buClr>
                <a:schemeClr val="dk1"/>
              </a:buClr>
              <a:buSzPts val="1100"/>
              <a:buFont typeface="Arial"/>
              <a:buNone/>
            </a:pPr>
            <a:r>
              <a:rPr lang="en" sz="4100">
                <a:solidFill>
                  <a:schemeClr val="dk1"/>
                </a:solidFill>
              </a:rPr>
              <a:t>1 2 3 4 5</a:t>
            </a:r>
            <a:endParaRPr sz="41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you print this using for loop?</a:t>
            </a:r>
            <a:endParaRPr/>
          </a:p>
        </p:txBody>
      </p:sp>
      <p:sp>
        <p:nvSpPr>
          <p:cNvPr id="406" name="Google Shape;406;p65"/>
          <p:cNvSpPr txBox="1"/>
          <p:nvPr>
            <p:ph idx="1" type="body"/>
          </p:nvPr>
        </p:nvSpPr>
        <p:spPr>
          <a:xfrm>
            <a:off x="647800" y="1228675"/>
            <a:ext cx="2707500" cy="3340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500">
                <a:solidFill>
                  <a:schemeClr val="dk1"/>
                </a:solidFill>
              </a:rPr>
              <a:t>1 2 3 4 5</a:t>
            </a:r>
            <a:endParaRPr sz="3500">
              <a:solidFill>
                <a:schemeClr val="dk1"/>
              </a:solidFill>
            </a:endParaRPr>
          </a:p>
          <a:p>
            <a:pPr indent="0" lvl="0" marL="0" rtl="0" algn="ctr">
              <a:spcBef>
                <a:spcPts val="1200"/>
              </a:spcBef>
              <a:spcAft>
                <a:spcPts val="0"/>
              </a:spcAft>
              <a:buNone/>
            </a:pPr>
            <a:r>
              <a:rPr lang="en" sz="3500">
                <a:solidFill>
                  <a:schemeClr val="dk1"/>
                </a:solidFill>
              </a:rPr>
              <a:t>1 2 3 4 5</a:t>
            </a:r>
            <a:endParaRPr sz="3500">
              <a:solidFill>
                <a:schemeClr val="dk1"/>
              </a:solidFill>
            </a:endParaRPr>
          </a:p>
          <a:p>
            <a:pPr indent="0" lvl="0" marL="0" rtl="0" algn="ctr">
              <a:spcBef>
                <a:spcPts val="1200"/>
              </a:spcBef>
              <a:spcAft>
                <a:spcPts val="1200"/>
              </a:spcAft>
              <a:buNone/>
            </a:pPr>
            <a:r>
              <a:t/>
            </a:r>
            <a:endParaRPr sz="2200">
              <a:solidFill>
                <a:schemeClr val="dk1"/>
              </a:solidFill>
            </a:endParaRPr>
          </a:p>
        </p:txBody>
      </p:sp>
      <p:sp>
        <p:nvSpPr>
          <p:cNvPr id="407" name="Google Shape;407;p65"/>
          <p:cNvSpPr txBox="1"/>
          <p:nvPr>
            <p:ph idx="2" type="body"/>
          </p:nvPr>
        </p:nvSpPr>
        <p:spPr>
          <a:xfrm>
            <a:off x="3511050" y="1228675"/>
            <a:ext cx="5321400" cy="3340200"/>
          </a:xfrm>
          <a:prstGeom prst="rect">
            <a:avLst/>
          </a:prstGeom>
        </p:spPr>
        <p:txBody>
          <a:bodyPr anchorCtr="0" anchor="t" bIns="91425" lIns="91425" spcFirstLastPara="1" rIns="91425" wrap="square" tIns="91425">
            <a:normAutofit fontScale="85000" lnSpcReduction="20000"/>
          </a:bodyPr>
          <a:lstStyle/>
          <a:p>
            <a:pPr indent="0" lvl="0" marL="0" rtl="0" algn="l">
              <a:lnSpc>
                <a:spcPct val="95000"/>
              </a:lnSpc>
              <a:spcBef>
                <a:spcPts val="0"/>
              </a:spcBef>
              <a:spcAft>
                <a:spcPts val="0"/>
              </a:spcAft>
              <a:buSzPct val="28462"/>
              <a:buNone/>
            </a:pPr>
            <a:r>
              <a:rPr lang="en" sz="3284">
                <a:solidFill>
                  <a:schemeClr val="dk1"/>
                </a:solidFill>
              </a:rPr>
              <a:t>for( i=1; i&lt;=5; i++)</a:t>
            </a:r>
            <a:endParaRPr sz="3284">
              <a:solidFill>
                <a:schemeClr val="dk1"/>
              </a:solidFill>
            </a:endParaRPr>
          </a:p>
          <a:p>
            <a:pPr indent="0" lvl="0" marL="0" rtl="0" algn="l">
              <a:lnSpc>
                <a:spcPct val="95000"/>
              </a:lnSpc>
              <a:spcBef>
                <a:spcPts val="1200"/>
              </a:spcBef>
              <a:spcAft>
                <a:spcPts val="0"/>
              </a:spcAft>
              <a:buSzPct val="28462"/>
              <a:buNone/>
            </a:pPr>
            <a:r>
              <a:rPr lang="en" sz="3284">
                <a:solidFill>
                  <a:schemeClr val="dk1"/>
                </a:solidFill>
              </a:rPr>
              <a:t>{ printf(“%d ”, i);}</a:t>
            </a:r>
            <a:endParaRPr sz="3284">
              <a:solidFill>
                <a:schemeClr val="dk1"/>
              </a:solidFill>
            </a:endParaRPr>
          </a:p>
          <a:p>
            <a:pPr indent="0" lvl="0" marL="0" rtl="0" algn="l">
              <a:lnSpc>
                <a:spcPct val="95000"/>
              </a:lnSpc>
              <a:spcBef>
                <a:spcPts val="1200"/>
              </a:spcBef>
              <a:spcAft>
                <a:spcPts val="0"/>
              </a:spcAft>
              <a:buSzPct val="28462"/>
              <a:buNone/>
            </a:pPr>
            <a:r>
              <a:t/>
            </a:r>
            <a:endParaRPr sz="3284">
              <a:solidFill>
                <a:schemeClr val="dk1"/>
              </a:solidFill>
            </a:endParaRPr>
          </a:p>
          <a:p>
            <a:pPr indent="0" lvl="0" marL="0" rtl="0" algn="l">
              <a:lnSpc>
                <a:spcPct val="95000"/>
              </a:lnSpc>
              <a:spcBef>
                <a:spcPts val="1200"/>
              </a:spcBef>
              <a:spcAft>
                <a:spcPts val="0"/>
              </a:spcAft>
              <a:buSzPct val="28462"/>
              <a:buNone/>
            </a:pPr>
            <a:r>
              <a:rPr lang="en" sz="3284">
                <a:solidFill>
                  <a:schemeClr val="dk1"/>
                </a:solidFill>
              </a:rPr>
              <a:t>printf (“\n”);</a:t>
            </a:r>
            <a:endParaRPr sz="3284">
              <a:solidFill>
                <a:schemeClr val="dk1"/>
              </a:solidFill>
            </a:endParaRPr>
          </a:p>
          <a:p>
            <a:pPr indent="0" lvl="0" marL="0" rtl="0" algn="l">
              <a:lnSpc>
                <a:spcPct val="95000"/>
              </a:lnSpc>
              <a:spcBef>
                <a:spcPts val="1200"/>
              </a:spcBef>
              <a:spcAft>
                <a:spcPts val="0"/>
              </a:spcAft>
              <a:buSzPct val="28462"/>
              <a:buNone/>
            </a:pPr>
            <a:r>
              <a:t/>
            </a:r>
            <a:endParaRPr sz="3284">
              <a:solidFill>
                <a:schemeClr val="dk1"/>
              </a:solidFill>
            </a:endParaRPr>
          </a:p>
          <a:p>
            <a:pPr indent="0" lvl="0" marL="0" rtl="0" algn="l">
              <a:lnSpc>
                <a:spcPct val="95000"/>
              </a:lnSpc>
              <a:spcBef>
                <a:spcPts val="1200"/>
              </a:spcBef>
              <a:spcAft>
                <a:spcPts val="0"/>
              </a:spcAft>
              <a:buSzPct val="28462"/>
              <a:buNone/>
            </a:pPr>
            <a:r>
              <a:rPr lang="en" sz="3284">
                <a:solidFill>
                  <a:schemeClr val="dk1"/>
                </a:solidFill>
              </a:rPr>
              <a:t>for( i=1; i&lt;=5; i++)</a:t>
            </a:r>
            <a:endParaRPr sz="3284">
              <a:solidFill>
                <a:schemeClr val="dk1"/>
              </a:solidFill>
            </a:endParaRPr>
          </a:p>
          <a:p>
            <a:pPr indent="0" lvl="0" marL="0" rtl="0" algn="l">
              <a:lnSpc>
                <a:spcPct val="95000"/>
              </a:lnSpc>
              <a:spcBef>
                <a:spcPts val="1200"/>
              </a:spcBef>
              <a:spcAft>
                <a:spcPts val="1200"/>
              </a:spcAft>
              <a:buSzPct val="28462"/>
              <a:buNone/>
            </a:pPr>
            <a:r>
              <a:rPr lang="en" sz="3284">
                <a:solidFill>
                  <a:schemeClr val="dk1"/>
                </a:solidFill>
              </a:rPr>
              <a:t>{  printf(“%d ”, i);}</a:t>
            </a:r>
            <a:endParaRPr sz="3284">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you print this using for loop?</a:t>
            </a:r>
            <a:endParaRPr/>
          </a:p>
        </p:txBody>
      </p:sp>
      <p:sp>
        <p:nvSpPr>
          <p:cNvPr id="413" name="Google Shape;413;p66"/>
          <p:cNvSpPr txBox="1"/>
          <p:nvPr>
            <p:ph idx="1" type="body"/>
          </p:nvPr>
        </p:nvSpPr>
        <p:spPr>
          <a:xfrm>
            <a:off x="311700" y="1228675"/>
            <a:ext cx="8520600" cy="3340200"/>
          </a:xfrm>
          <a:prstGeom prst="rect">
            <a:avLst/>
          </a:prstGeom>
        </p:spPr>
        <p:txBody>
          <a:bodyPr anchorCtr="0" anchor="ctr" bIns="91425" lIns="91425" spcFirstLastPara="1" rIns="91425" wrap="square" tIns="91425">
            <a:normAutofit fontScale="85000" lnSpcReduction="20000"/>
          </a:bodyPr>
          <a:lstStyle/>
          <a:p>
            <a:pPr indent="0" lvl="0" marL="0" rtl="0" algn="ctr">
              <a:spcBef>
                <a:spcPts val="0"/>
              </a:spcBef>
              <a:spcAft>
                <a:spcPts val="0"/>
              </a:spcAft>
              <a:buNone/>
            </a:pPr>
            <a:r>
              <a:rPr lang="en" sz="4100">
                <a:solidFill>
                  <a:schemeClr val="dk1"/>
                </a:solidFill>
              </a:rPr>
              <a:t>1 2 3 4 5</a:t>
            </a:r>
            <a:endParaRPr sz="4100">
              <a:solidFill>
                <a:schemeClr val="dk1"/>
              </a:solidFill>
            </a:endParaRPr>
          </a:p>
          <a:p>
            <a:pPr indent="0" lvl="0" marL="0" rtl="0" algn="ctr">
              <a:spcBef>
                <a:spcPts val="1200"/>
              </a:spcBef>
              <a:spcAft>
                <a:spcPts val="0"/>
              </a:spcAft>
              <a:buNone/>
            </a:pPr>
            <a:r>
              <a:rPr lang="en" sz="4100">
                <a:solidFill>
                  <a:schemeClr val="dk1"/>
                </a:solidFill>
              </a:rPr>
              <a:t>1 2 3 4 5</a:t>
            </a:r>
            <a:endParaRPr sz="4100">
              <a:solidFill>
                <a:schemeClr val="dk1"/>
              </a:solidFill>
            </a:endParaRPr>
          </a:p>
          <a:p>
            <a:pPr indent="0" lvl="0" marL="0" rtl="0" algn="ctr">
              <a:spcBef>
                <a:spcPts val="1200"/>
              </a:spcBef>
              <a:spcAft>
                <a:spcPts val="0"/>
              </a:spcAft>
              <a:buNone/>
            </a:pPr>
            <a:r>
              <a:rPr lang="en" sz="4100">
                <a:solidFill>
                  <a:schemeClr val="dk1"/>
                </a:solidFill>
              </a:rPr>
              <a:t>1 2 3 4 5</a:t>
            </a:r>
            <a:endParaRPr sz="4100">
              <a:solidFill>
                <a:schemeClr val="dk1"/>
              </a:solidFill>
            </a:endParaRPr>
          </a:p>
          <a:p>
            <a:pPr indent="0" lvl="0" marL="0" rtl="0" algn="ctr">
              <a:spcBef>
                <a:spcPts val="1200"/>
              </a:spcBef>
              <a:spcAft>
                <a:spcPts val="0"/>
              </a:spcAft>
              <a:buNone/>
            </a:pPr>
            <a:r>
              <a:rPr lang="en" sz="4100">
                <a:solidFill>
                  <a:schemeClr val="dk1"/>
                </a:solidFill>
              </a:rPr>
              <a:t>1 2 3 4 5</a:t>
            </a:r>
            <a:endParaRPr sz="4100">
              <a:solidFill>
                <a:schemeClr val="dk1"/>
              </a:solidFill>
            </a:endParaRPr>
          </a:p>
          <a:p>
            <a:pPr indent="0" lvl="0" marL="0" rtl="0" algn="ctr">
              <a:spcBef>
                <a:spcPts val="1200"/>
              </a:spcBef>
              <a:spcAft>
                <a:spcPts val="1200"/>
              </a:spcAft>
              <a:buNone/>
            </a:pPr>
            <a:r>
              <a:rPr lang="en" sz="4100">
                <a:solidFill>
                  <a:schemeClr val="dk1"/>
                </a:solidFill>
              </a:rPr>
              <a:t>1 2 3 4 5</a:t>
            </a:r>
            <a:endParaRPr sz="41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you print this using for loop?</a:t>
            </a:r>
            <a:endParaRPr/>
          </a:p>
        </p:txBody>
      </p:sp>
      <p:sp>
        <p:nvSpPr>
          <p:cNvPr id="419" name="Google Shape;419;p67"/>
          <p:cNvSpPr txBox="1"/>
          <p:nvPr>
            <p:ph idx="1" type="body"/>
          </p:nvPr>
        </p:nvSpPr>
        <p:spPr>
          <a:xfrm>
            <a:off x="557100" y="1228675"/>
            <a:ext cx="4014900" cy="3267000"/>
          </a:xfrm>
          <a:prstGeom prst="rect">
            <a:avLst/>
          </a:prstGeom>
        </p:spPr>
        <p:txBody>
          <a:bodyPr anchorCtr="0" anchor="ctr" bIns="91425" lIns="91425" spcFirstLastPara="1" rIns="91425" wrap="square" tIns="91425">
            <a:normAutofit fontScale="62500"/>
          </a:bodyPr>
          <a:lstStyle/>
          <a:p>
            <a:pPr indent="0" lvl="0" marL="0" rtl="0" algn="l">
              <a:lnSpc>
                <a:spcPct val="95000"/>
              </a:lnSpc>
              <a:spcBef>
                <a:spcPts val="0"/>
              </a:spcBef>
              <a:spcAft>
                <a:spcPts val="0"/>
              </a:spcAft>
              <a:buClr>
                <a:schemeClr val="dk1"/>
              </a:buClr>
              <a:buSzPct val="28462"/>
              <a:buFont typeface="Arial"/>
              <a:buNone/>
            </a:pPr>
            <a:r>
              <a:rPr lang="en" sz="3284">
                <a:solidFill>
                  <a:schemeClr val="dk1"/>
                </a:solidFill>
              </a:rPr>
              <a:t>for( i=1; i&lt;=5; i++)</a:t>
            </a:r>
            <a:endParaRPr sz="3284">
              <a:solidFill>
                <a:schemeClr val="dk1"/>
              </a:solidFill>
            </a:endParaRPr>
          </a:p>
          <a:p>
            <a:pPr indent="0" lvl="0" marL="0" rtl="0" algn="l">
              <a:lnSpc>
                <a:spcPct val="95000"/>
              </a:lnSpc>
              <a:spcBef>
                <a:spcPts val="1200"/>
              </a:spcBef>
              <a:spcAft>
                <a:spcPts val="0"/>
              </a:spcAft>
              <a:buNone/>
            </a:pPr>
            <a:r>
              <a:rPr lang="en" sz="3284">
                <a:solidFill>
                  <a:schemeClr val="dk1"/>
                </a:solidFill>
              </a:rPr>
              <a:t>     printf(“%d ”, i);</a:t>
            </a:r>
            <a:endParaRPr sz="3284">
              <a:solidFill>
                <a:schemeClr val="dk1"/>
              </a:solidFill>
            </a:endParaRPr>
          </a:p>
          <a:p>
            <a:pPr indent="0" lvl="0" marL="0" rtl="0" algn="l">
              <a:lnSpc>
                <a:spcPct val="95000"/>
              </a:lnSpc>
              <a:spcBef>
                <a:spcPts val="1200"/>
              </a:spcBef>
              <a:spcAft>
                <a:spcPts val="0"/>
              </a:spcAft>
              <a:buClr>
                <a:schemeClr val="dk1"/>
              </a:buClr>
              <a:buSzPct val="28462"/>
              <a:buFont typeface="Arial"/>
              <a:buNone/>
            </a:pPr>
            <a:r>
              <a:rPr lang="en" sz="3284">
                <a:solidFill>
                  <a:schemeClr val="dk1"/>
                </a:solidFill>
              </a:rPr>
              <a:t>printf (“\n”);</a:t>
            </a:r>
            <a:endParaRPr sz="3284">
              <a:solidFill>
                <a:schemeClr val="dk1"/>
              </a:solidFill>
            </a:endParaRPr>
          </a:p>
          <a:p>
            <a:pPr indent="0" lvl="0" marL="0" rtl="0" algn="l">
              <a:lnSpc>
                <a:spcPct val="95000"/>
              </a:lnSpc>
              <a:spcBef>
                <a:spcPts val="1200"/>
              </a:spcBef>
              <a:spcAft>
                <a:spcPts val="0"/>
              </a:spcAft>
              <a:buClr>
                <a:schemeClr val="dk1"/>
              </a:buClr>
              <a:buSzPct val="28462"/>
              <a:buFont typeface="Arial"/>
              <a:buNone/>
            </a:pPr>
            <a:r>
              <a:rPr lang="en" sz="3284">
                <a:solidFill>
                  <a:schemeClr val="dk1"/>
                </a:solidFill>
              </a:rPr>
              <a:t>for( i=1; i&lt;=5; i++)</a:t>
            </a:r>
            <a:endParaRPr sz="3284">
              <a:solidFill>
                <a:schemeClr val="dk1"/>
              </a:solidFill>
            </a:endParaRPr>
          </a:p>
          <a:p>
            <a:pPr indent="0" lvl="0" marL="0" rtl="0" algn="l">
              <a:lnSpc>
                <a:spcPct val="95000"/>
              </a:lnSpc>
              <a:spcBef>
                <a:spcPts val="1200"/>
              </a:spcBef>
              <a:spcAft>
                <a:spcPts val="0"/>
              </a:spcAft>
              <a:buNone/>
            </a:pPr>
            <a:r>
              <a:rPr lang="en" sz="3284">
                <a:solidFill>
                  <a:schemeClr val="dk1"/>
                </a:solidFill>
              </a:rPr>
              <a:t>     printf(“%d ”, i);</a:t>
            </a:r>
            <a:endParaRPr sz="3284">
              <a:solidFill>
                <a:schemeClr val="dk1"/>
              </a:solidFill>
            </a:endParaRPr>
          </a:p>
          <a:p>
            <a:pPr indent="0" lvl="0" marL="0" rtl="0" algn="l">
              <a:lnSpc>
                <a:spcPct val="95000"/>
              </a:lnSpc>
              <a:spcBef>
                <a:spcPts val="1200"/>
              </a:spcBef>
              <a:spcAft>
                <a:spcPts val="0"/>
              </a:spcAft>
              <a:buClr>
                <a:schemeClr val="dk1"/>
              </a:buClr>
              <a:buSzPct val="33485"/>
              <a:buFont typeface="Arial"/>
              <a:buNone/>
            </a:pPr>
            <a:r>
              <a:rPr lang="en" sz="3284">
                <a:solidFill>
                  <a:schemeClr val="dk1"/>
                </a:solidFill>
              </a:rPr>
              <a:t>printf (“\n”);</a:t>
            </a:r>
            <a:endParaRPr sz="3284">
              <a:solidFill>
                <a:schemeClr val="dk1"/>
              </a:solidFill>
            </a:endParaRPr>
          </a:p>
          <a:p>
            <a:pPr indent="0" lvl="0" marL="0" rtl="0" algn="ctr">
              <a:spcBef>
                <a:spcPts val="1200"/>
              </a:spcBef>
              <a:spcAft>
                <a:spcPts val="1200"/>
              </a:spcAft>
              <a:buNone/>
            </a:pPr>
            <a:r>
              <a:t/>
            </a:r>
            <a:endParaRPr sz="2200">
              <a:solidFill>
                <a:schemeClr val="dk1"/>
              </a:solidFill>
            </a:endParaRPr>
          </a:p>
        </p:txBody>
      </p:sp>
      <p:sp>
        <p:nvSpPr>
          <p:cNvPr id="420" name="Google Shape;420;p67"/>
          <p:cNvSpPr txBox="1"/>
          <p:nvPr>
            <p:ph idx="2" type="body"/>
          </p:nvPr>
        </p:nvSpPr>
        <p:spPr>
          <a:xfrm>
            <a:off x="4572000" y="1228675"/>
            <a:ext cx="4260300" cy="3340200"/>
          </a:xfrm>
          <a:prstGeom prst="rect">
            <a:avLst/>
          </a:prstGeom>
        </p:spPr>
        <p:txBody>
          <a:bodyPr anchorCtr="0" anchor="t" bIns="91425" lIns="91425" spcFirstLastPara="1" rIns="91425" wrap="square" tIns="91425">
            <a:normAutofit fontScale="70000" lnSpcReduction="10000"/>
          </a:bodyPr>
          <a:lstStyle/>
          <a:p>
            <a:pPr indent="0" lvl="0" marL="0" rtl="0" algn="l">
              <a:lnSpc>
                <a:spcPct val="95000"/>
              </a:lnSpc>
              <a:spcBef>
                <a:spcPts val="0"/>
              </a:spcBef>
              <a:spcAft>
                <a:spcPts val="0"/>
              </a:spcAft>
              <a:buClr>
                <a:schemeClr val="dk1"/>
              </a:buClr>
              <a:buSzPct val="33485"/>
              <a:buFont typeface="Arial"/>
              <a:buNone/>
            </a:pPr>
            <a:r>
              <a:rPr lang="en" sz="3284">
                <a:solidFill>
                  <a:schemeClr val="dk1"/>
                </a:solidFill>
              </a:rPr>
              <a:t>for( i=1; i&lt;=5; i++)</a:t>
            </a:r>
            <a:endParaRPr sz="3284">
              <a:solidFill>
                <a:schemeClr val="dk1"/>
              </a:solidFill>
            </a:endParaRPr>
          </a:p>
          <a:p>
            <a:pPr indent="0" lvl="0" marL="0" rtl="0" algn="l">
              <a:lnSpc>
                <a:spcPct val="95000"/>
              </a:lnSpc>
              <a:spcBef>
                <a:spcPts val="1200"/>
              </a:spcBef>
              <a:spcAft>
                <a:spcPts val="0"/>
              </a:spcAft>
              <a:buClr>
                <a:schemeClr val="dk1"/>
              </a:buClr>
              <a:buSzPct val="33485"/>
              <a:buFont typeface="Arial"/>
              <a:buNone/>
            </a:pPr>
            <a:r>
              <a:rPr lang="en" sz="3284">
                <a:solidFill>
                  <a:schemeClr val="dk1"/>
                </a:solidFill>
              </a:rPr>
              <a:t>     printf(“%d ”, i);</a:t>
            </a:r>
            <a:endParaRPr sz="3284">
              <a:solidFill>
                <a:schemeClr val="dk1"/>
              </a:solidFill>
            </a:endParaRPr>
          </a:p>
          <a:p>
            <a:pPr indent="0" lvl="0" marL="0" rtl="0" algn="l">
              <a:lnSpc>
                <a:spcPct val="95000"/>
              </a:lnSpc>
              <a:spcBef>
                <a:spcPts val="1200"/>
              </a:spcBef>
              <a:spcAft>
                <a:spcPts val="0"/>
              </a:spcAft>
              <a:buClr>
                <a:schemeClr val="dk1"/>
              </a:buClr>
              <a:buSzPct val="33485"/>
              <a:buFont typeface="Arial"/>
              <a:buNone/>
            </a:pPr>
            <a:r>
              <a:rPr lang="en" sz="3284">
                <a:solidFill>
                  <a:schemeClr val="dk1"/>
                </a:solidFill>
              </a:rPr>
              <a:t>printf (“\n”);</a:t>
            </a:r>
            <a:endParaRPr sz="3284">
              <a:solidFill>
                <a:schemeClr val="dk1"/>
              </a:solidFill>
            </a:endParaRPr>
          </a:p>
          <a:p>
            <a:pPr indent="0" lvl="0" marL="0" rtl="0" algn="l">
              <a:lnSpc>
                <a:spcPct val="95000"/>
              </a:lnSpc>
              <a:spcBef>
                <a:spcPts val="1200"/>
              </a:spcBef>
              <a:spcAft>
                <a:spcPts val="0"/>
              </a:spcAft>
              <a:buClr>
                <a:schemeClr val="dk1"/>
              </a:buClr>
              <a:buSzPct val="33485"/>
              <a:buFont typeface="Arial"/>
              <a:buNone/>
            </a:pPr>
            <a:r>
              <a:rPr lang="en" sz="3284">
                <a:solidFill>
                  <a:schemeClr val="dk1"/>
                </a:solidFill>
              </a:rPr>
              <a:t>for( i=1; i&lt;=5; i++)</a:t>
            </a:r>
            <a:endParaRPr sz="3284">
              <a:solidFill>
                <a:schemeClr val="dk1"/>
              </a:solidFill>
            </a:endParaRPr>
          </a:p>
          <a:p>
            <a:pPr indent="0" lvl="0" marL="0" rtl="0" algn="l">
              <a:lnSpc>
                <a:spcPct val="95000"/>
              </a:lnSpc>
              <a:spcBef>
                <a:spcPts val="1200"/>
              </a:spcBef>
              <a:spcAft>
                <a:spcPts val="0"/>
              </a:spcAft>
              <a:buClr>
                <a:schemeClr val="dk1"/>
              </a:buClr>
              <a:buSzPct val="33485"/>
              <a:buFont typeface="Arial"/>
              <a:buNone/>
            </a:pPr>
            <a:r>
              <a:rPr lang="en" sz="3284">
                <a:solidFill>
                  <a:schemeClr val="dk1"/>
                </a:solidFill>
              </a:rPr>
              <a:t>     printf(“%d ”, i);</a:t>
            </a:r>
            <a:endParaRPr sz="3284">
              <a:solidFill>
                <a:schemeClr val="dk1"/>
              </a:solidFill>
            </a:endParaRPr>
          </a:p>
          <a:p>
            <a:pPr indent="0" lvl="0" marL="0" rtl="0" algn="l">
              <a:lnSpc>
                <a:spcPct val="95000"/>
              </a:lnSpc>
              <a:spcBef>
                <a:spcPts val="1200"/>
              </a:spcBef>
              <a:spcAft>
                <a:spcPts val="0"/>
              </a:spcAft>
              <a:buClr>
                <a:schemeClr val="dk1"/>
              </a:buClr>
              <a:buSzPct val="33485"/>
              <a:buFont typeface="Arial"/>
              <a:buNone/>
            </a:pPr>
            <a:r>
              <a:rPr lang="en" sz="3284">
                <a:solidFill>
                  <a:schemeClr val="dk1"/>
                </a:solidFill>
              </a:rPr>
              <a:t>printf (“\n”);</a:t>
            </a:r>
            <a:endParaRPr sz="3284">
              <a:solidFill>
                <a:schemeClr val="dk1"/>
              </a:solidFill>
            </a:endParaRPr>
          </a:p>
          <a:p>
            <a:pPr indent="0" lvl="0" marL="0" rtl="0" algn="l">
              <a:lnSpc>
                <a:spcPct val="95000"/>
              </a:lnSpc>
              <a:spcBef>
                <a:spcPts val="1200"/>
              </a:spcBef>
              <a:spcAft>
                <a:spcPts val="1200"/>
              </a:spcAft>
              <a:buSzPct val="28462"/>
              <a:buNone/>
            </a:pPr>
            <a:r>
              <a:t/>
            </a:r>
            <a:endParaRPr sz="3284">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It’s a for of For Loop</a:t>
            </a:r>
            <a:endParaRPr/>
          </a:p>
        </p:txBody>
      </p:sp>
      <p:sp>
        <p:nvSpPr>
          <p:cNvPr id="426" name="Google Shape;426;p6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20000"/>
          </a:bodyPr>
          <a:lstStyle/>
          <a:p>
            <a:pPr indent="0" lvl="0" marL="0" rtl="0" algn="l">
              <a:lnSpc>
                <a:spcPct val="95000"/>
              </a:lnSpc>
              <a:spcBef>
                <a:spcPts val="0"/>
              </a:spcBef>
              <a:spcAft>
                <a:spcPts val="0"/>
              </a:spcAft>
              <a:buNone/>
            </a:pPr>
            <a:r>
              <a:rPr lang="en" sz="3284">
                <a:solidFill>
                  <a:schemeClr val="dk1"/>
                </a:solidFill>
              </a:rPr>
              <a:t>for( j=1; j&lt;=5; j++)</a:t>
            </a:r>
            <a:endParaRPr sz="3284">
              <a:solidFill>
                <a:schemeClr val="dk1"/>
              </a:solidFill>
            </a:endParaRPr>
          </a:p>
          <a:p>
            <a:pPr indent="0" lvl="0" marL="0" rtl="0" algn="l">
              <a:lnSpc>
                <a:spcPct val="95000"/>
              </a:lnSpc>
              <a:spcBef>
                <a:spcPts val="1200"/>
              </a:spcBef>
              <a:spcAft>
                <a:spcPts val="0"/>
              </a:spcAft>
              <a:buClr>
                <a:schemeClr val="dk1"/>
              </a:buClr>
              <a:buSzPts val="1100"/>
              <a:buFont typeface="Arial"/>
              <a:buNone/>
            </a:pPr>
            <a:r>
              <a:rPr lang="en" sz="3284">
                <a:solidFill>
                  <a:schemeClr val="dk1"/>
                </a:solidFill>
              </a:rPr>
              <a:t>{</a:t>
            </a:r>
            <a:endParaRPr sz="3284">
              <a:solidFill>
                <a:schemeClr val="dk1"/>
              </a:solidFill>
            </a:endParaRPr>
          </a:p>
          <a:p>
            <a:pPr indent="0" lvl="0" marL="0" rtl="0" algn="l">
              <a:lnSpc>
                <a:spcPct val="95000"/>
              </a:lnSpc>
              <a:spcBef>
                <a:spcPts val="1200"/>
              </a:spcBef>
              <a:spcAft>
                <a:spcPts val="0"/>
              </a:spcAft>
              <a:buClr>
                <a:schemeClr val="dk1"/>
              </a:buClr>
              <a:buSzPts val="1100"/>
              <a:buFont typeface="Arial"/>
              <a:buNone/>
            </a:pPr>
            <a:r>
              <a:rPr lang="en" sz="3284">
                <a:solidFill>
                  <a:schemeClr val="dk1"/>
                </a:solidFill>
              </a:rPr>
              <a:t>     for( i=1; i&lt;=5; i++)</a:t>
            </a:r>
            <a:endParaRPr sz="3284">
              <a:solidFill>
                <a:schemeClr val="dk1"/>
              </a:solidFill>
            </a:endParaRPr>
          </a:p>
          <a:p>
            <a:pPr indent="0" lvl="0" marL="0" rtl="0" algn="l">
              <a:lnSpc>
                <a:spcPct val="95000"/>
              </a:lnSpc>
              <a:spcBef>
                <a:spcPts val="1200"/>
              </a:spcBef>
              <a:spcAft>
                <a:spcPts val="0"/>
              </a:spcAft>
              <a:buClr>
                <a:schemeClr val="dk1"/>
              </a:buClr>
              <a:buSzPts val="1100"/>
              <a:buFont typeface="Arial"/>
              <a:buNone/>
            </a:pPr>
            <a:r>
              <a:rPr lang="en" sz="3284">
                <a:solidFill>
                  <a:schemeClr val="dk1"/>
                </a:solidFill>
              </a:rPr>
              <a:t>         printf(“%d ”, i);</a:t>
            </a:r>
            <a:endParaRPr sz="3284">
              <a:solidFill>
                <a:schemeClr val="dk1"/>
              </a:solidFill>
            </a:endParaRPr>
          </a:p>
          <a:p>
            <a:pPr indent="0" lvl="0" marL="0" rtl="0" algn="l">
              <a:lnSpc>
                <a:spcPct val="95000"/>
              </a:lnSpc>
              <a:spcBef>
                <a:spcPts val="1200"/>
              </a:spcBef>
              <a:spcAft>
                <a:spcPts val="0"/>
              </a:spcAft>
              <a:buNone/>
            </a:pPr>
            <a:r>
              <a:rPr lang="en" sz="3284">
                <a:solidFill>
                  <a:schemeClr val="dk1"/>
                </a:solidFill>
              </a:rPr>
              <a:t>printf (“\n”);</a:t>
            </a:r>
            <a:endParaRPr sz="3284">
              <a:solidFill>
                <a:schemeClr val="dk1"/>
              </a:solidFill>
            </a:endParaRPr>
          </a:p>
          <a:p>
            <a:pPr indent="0" lvl="0" marL="0" rtl="0" algn="l">
              <a:lnSpc>
                <a:spcPct val="95000"/>
              </a:lnSpc>
              <a:spcBef>
                <a:spcPts val="1200"/>
              </a:spcBef>
              <a:spcAft>
                <a:spcPts val="1200"/>
              </a:spcAft>
              <a:buClr>
                <a:schemeClr val="dk1"/>
              </a:buClr>
              <a:buSzPts val="1100"/>
              <a:buFont typeface="Arial"/>
              <a:buNone/>
            </a:pPr>
            <a:r>
              <a:rPr lang="en" sz="3284">
                <a:solidFill>
                  <a:schemeClr val="dk1"/>
                </a:solidFill>
              </a:rPr>
              <a:t>}</a:t>
            </a:r>
            <a:endParaRPr sz="3284">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
                <a:solidFill>
                  <a:schemeClr val="dk1"/>
                </a:solidFill>
              </a:rPr>
              <a:t>Can you print this using NESTED for loop?</a:t>
            </a:r>
            <a:endParaRPr/>
          </a:p>
        </p:txBody>
      </p:sp>
      <p:sp>
        <p:nvSpPr>
          <p:cNvPr id="432" name="Google Shape;432;p69"/>
          <p:cNvSpPr txBox="1"/>
          <p:nvPr>
            <p:ph idx="1" type="body"/>
          </p:nvPr>
        </p:nvSpPr>
        <p:spPr>
          <a:xfrm>
            <a:off x="1878600" y="1228675"/>
            <a:ext cx="6953700" cy="3340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26829"/>
              <a:buFont typeface="Arial"/>
              <a:buNone/>
            </a:pPr>
            <a:r>
              <a:rPr lang="en" sz="4100">
                <a:solidFill>
                  <a:schemeClr val="dk1"/>
                </a:solidFill>
              </a:rPr>
              <a:t>row=1		1 </a:t>
            </a:r>
            <a:endParaRPr sz="4100">
              <a:solidFill>
                <a:schemeClr val="dk1"/>
              </a:solidFill>
            </a:endParaRPr>
          </a:p>
          <a:p>
            <a:pPr indent="0" lvl="0" marL="0" rtl="0" algn="l">
              <a:spcBef>
                <a:spcPts val="1200"/>
              </a:spcBef>
              <a:spcAft>
                <a:spcPts val="0"/>
              </a:spcAft>
              <a:buClr>
                <a:schemeClr val="dk1"/>
              </a:buClr>
              <a:buSzPct val="26829"/>
              <a:buFont typeface="Arial"/>
              <a:buNone/>
            </a:pPr>
            <a:r>
              <a:rPr lang="en" sz="4100">
                <a:solidFill>
                  <a:schemeClr val="dk1"/>
                </a:solidFill>
              </a:rPr>
              <a:t>row=2		1 2 </a:t>
            </a:r>
            <a:endParaRPr sz="4100">
              <a:solidFill>
                <a:schemeClr val="dk1"/>
              </a:solidFill>
            </a:endParaRPr>
          </a:p>
          <a:p>
            <a:pPr indent="0" lvl="0" marL="0" rtl="0" algn="l">
              <a:spcBef>
                <a:spcPts val="1200"/>
              </a:spcBef>
              <a:spcAft>
                <a:spcPts val="0"/>
              </a:spcAft>
              <a:buClr>
                <a:schemeClr val="dk1"/>
              </a:buClr>
              <a:buSzPct val="26829"/>
              <a:buFont typeface="Arial"/>
              <a:buNone/>
            </a:pPr>
            <a:r>
              <a:rPr lang="en" sz="4100">
                <a:solidFill>
                  <a:schemeClr val="dk1"/>
                </a:solidFill>
              </a:rPr>
              <a:t>row=3		1 2 3  </a:t>
            </a:r>
            <a:endParaRPr sz="4100">
              <a:solidFill>
                <a:schemeClr val="dk1"/>
              </a:solidFill>
            </a:endParaRPr>
          </a:p>
          <a:p>
            <a:pPr indent="0" lvl="0" marL="0" rtl="0" algn="l">
              <a:spcBef>
                <a:spcPts val="1200"/>
              </a:spcBef>
              <a:spcAft>
                <a:spcPts val="0"/>
              </a:spcAft>
              <a:buClr>
                <a:schemeClr val="dk1"/>
              </a:buClr>
              <a:buSzPct val="26829"/>
              <a:buFont typeface="Arial"/>
              <a:buNone/>
            </a:pPr>
            <a:r>
              <a:rPr lang="en" sz="4100">
                <a:solidFill>
                  <a:schemeClr val="dk1"/>
                </a:solidFill>
              </a:rPr>
              <a:t>Row=4		1 2 3 4 </a:t>
            </a:r>
            <a:endParaRPr sz="4100">
              <a:solidFill>
                <a:schemeClr val="dk1"/>
              </a:solidFill>
            </a:endParaRPr>
          </a:p>
          <a:p>
            <a:pPr indent="0" lvl="0" marL="0" rtl="0" algn="l">
              <a:spcBef>
                <a:spcPts val="1200"/>
              </a:spcBef>
              <a:spcAft>
                <a:spcPts val="1200"/>
              </a:spcAft>
              <a:buClr>
                <a:schemeClr val="dk1"/>
              </a:buClr>
              <a:buSzPct val="26829"/>
              <a:buFont typeface="Arial"/>
              <a:buNone/>
            </a:pPr>
            <a:r>
              <a:rPr lang="en" sz="4100">
                <a:solidFill>
                  <a:schemeClr val="dk1"/>
                </a:solidFill>
              </a:rPr>
              <a:t>row=5		1 2 3 4 5</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It’s a for of For Loop</a:t>
            </a:r>
            <a:endParaRPr/>
          </a:p>
        </p:txBody>
      </p:sp>
      <p:sp>
        <p:nvSpPr>
          <p:cNvPr id="438" name="Google Shape;438;p7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20000"/>
          </a:bodyPr>
          <a:lstStyle/>
          <a:p>
            <a:pPr indent="0" lvl="0" marL="0" rtl="0" algn="l">
              <a:lnSpc>
                <a:spcPct val="95000"/>
              </a:lnSpc>
              <a:spcBef>
                <a:spcPts val="0"/>
              </a:spcBef>
              <a:spcAft>
                <a:spcPts val="0"/>
              </a:spcAft>
              <a:buNone/>
            </a:pPr>
            <a:r>
              <a:rPr lang="en" sz="3284">
                <a:solidFill>
                  <a:schemeClr val="dk1"/>
                </a:solidFill>
              </a:rPr>
              <a:t>for( j=1; j&lt;=5; j++)</a:t>
            </a:r>
            <a:endParaRPr sz="3284">
              <a:solidFill>
                <a:schemeClr val="dk1"/>
              </a:solidFill>
            </a:endParaRPr>
          </a:p>
          <a:p>
            <a:pPr indent="0" lvl="0" marL="0" rtl="0" algn="l">
              <a:lnSpc>
                <a:spcPct val="95000"/>
              </a:lnSpc>
              <a:spcBef>
                <a:spcPts val="1200"/>
              </a:spcBef>
              <a:spcAft>
                <a:spcPts val="0"/>
              </a:spcAft>
              <a:buNone/>
            </a:pPr>
            <a:r>
              <a:rPr lang="en" sz="3284">
                <a:solidFill>
                  <a:schemeClr val="dk1"/>
                </a:solidFill>
              </a:rPr>
              <a:t>{</a:t>
            </a:r>
            <a:endParaRPr sz="3284">
              <a:solidFill>
                <a:schemeClr val="dk1"/>
              </a:solidFill>
            </a:endParaRPr>
          </a:p>
          <a:p>
            <a:pPr indent="0" lvl="0" marL="0" rtl="0" algn="l">
              <a:lnSpc>
                <a:spcPct val="95000"/>
              </a:lnSpc>
              <a:spcBef>
                <a:spcPts val="1200"/>
              </a:spcBef>
              <a:spcAft>
                <a:spcPts val="0"/>
              </a:spcAft>
              <a:buNone/>
            </a:pPr>
            <a:r>
              <a:rPr lang="en" sz="3284">
                <a:solidFill>
                  <a:schemeClr val="dk1"/>
                </a:solidFill>
              </a:rPr>
              <a:t>     for( i=1; i&lt;=j; i++)</a:t>
            </a:r>
            <a:endParaRPr sz="3284">
              <a:solidFill>
                <a:schemeClr val="dk1"/>
              </a:solidFill>
            </a:endParaRPr>
          </a:p>
          <a:p>
            <a:pPr indent="0" lvl="0" marL="0" rtl="0" algn="l">
              <a:lnSpc>
                <a:spcPct val="95000"/>
              </a:lnSpc>
              <a:spcBef>
                <a:spcPts val="1200"/>
              </a:spcBef>
              <a:spcAft>
                <a:spcPts val="0"/>
              </a:spcAft>
              <a:buNone/>
            </a:pPr>
            <a:r>
              <a:rPr lang="en" sz="3284">
                <a:solidFill>
                  <a:schemeClr val="dk1"/>
                </a:solidFill>
              </a:rPr>
              <a:t>         printf(“%d ”, i);</a:t>
            </a:r>
            <a:endParaRPr sz="3284">
              <a:solidFill>
                <a:schemeClr val="dk1"/>
              </a:solidFill>
            </a:endParaRPr>
          </a:p>
          <a:p>
            <a:pPr indent="0" lvl="0" marL="0" rtl="0" algn="l">
              <a:lnSpc>
                <a:spcPct val="95000"/>
              </a:lnSpc>
              <a:spcBef>
                <a:spcPts val="1200"/>
              </a:spcBef>
              <a:spcAft>
                <a:spcPts val="0"/>
              </a:spcAft>
              <a:buNone/>
            </a:pPr>
            <a:r>
              <a:rPr lang="en" sz="3284">
                <a:solidFill>
                  <a:schemeClr val="dk1"/>
                </a:solidFill>
              </a:rPr>
              <a:t>printf (“\n”);</a:t>
            </a:r>
            <a:endParaRPr sz="3284">
              <a:solidFill>
                <a:schemeClr val="dk1"/>
              </a:solidFill>
            </a:endParaRPr>
          </a:p>
          <a:p>
            <a:pPr indent="0" lvl="0" marL="0" rtl="0" algn="l">
              <a:lnSpc>
                <a:spcPct val="95000"/>
              </a:lnSpc>
              <a:spcBef>
                <a:spcPts val="1200"/>
              </a:spcBef>
              <a:spcAft>
                <a:spcPts val="1200"/>
              </a:spcAft>
              <a:buNone/>
            </a:pPr>
            <a:r>
              <a:rPr lang="en" sz="3284">
                <a:solidFill>
                  <a:schemeClr val="dk1"/>
                </a:solidFill>
              </a:rPr>
              <a:t>}</a:t>
            </a:r>
            <a:endParaRPr sz="3284">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Can you print this using NESTED for loop?</a:t>
            </a:r>
            <a:endParaRPr/>
          </a:p>
        </p:txBody>
      </p:sp>
      <p:sp>
        <p:nvSpPr>
          <p:cNvPr id="444" name="Google Shape;444;p71"/>
          <p:cNvSpPr txBox="1"/>
          <p:nvPr>
            <p:ph idx="1" type="body"/>
          </p:nvPr>
        </p:nvSpPr>
        <p:spPr>
          <a:xfrm>
            <a:off x="3329675" y="1228675"/>
            <a:ext cx="5502600" cy="3340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4100">
                <a:solidFill>
                  <a:schemeClr val="dk1"/>
                </a:solidFill>
              </a:rPr>
              <a:t>1 2 3 4 5 </a:t>
            </a:r>
            <a:endParaRPr sz="4100">
              <a:solidFill>
                <a:schemeClr val="dk1"/>
              </a:solidFill>
            </a:endParaRPr>
          </a:p>
          <a:p>
            <a:pPr indent="0" lvl="0" marL="0" rtl="0" algn="l">
              <a:spcBef>
                <a:spcPts val="1200"/>
              </a:spcBef>
              <a:spcAft>
                <a:spcPts val="0"/>
              </a:spcAft>
              <a:buNone/>
            </a:pPr>
            <a:r>
              <a:rPr lang="en" sz="4100">
                <a:solidFill>
                  <a:schemeClr val="dk1"/>
                </a:solidFill>
              </a:rPr>
              <a:t>1 2 3 4</a:t>
            </a:r>
            <a:endParaRPr sz="4100">
              <a:solidFill>
                <a:schemeClr val="dk1"/>
              </a:solidFill>
            </a:endParaRPr>
          </a:p>
          <a:p>
            <a:pPr indent="0" lvl="0" marL="0" rtl="0" algn="l">
              <a:spcBef>
                <a:spcPts val="1200"/>
              </a:spcBef>
              <a:spcAft>
                <a:spcPts val="0"/>
              </a:spcAft>
              <a:buNone/>
            </a:pPr>
            <a:r>
              <a:rPr lang="en" sz="4100">
                <a:solidFill>
                  <a:schemeClr val="dk1"/>
                </a:solidFill>
              </a:rPr>
              <a:t>1 2 3  </a:t>
            </a:r>
            <a:endParaRPr sz="4100">
              <a:solidFill>
                <a:schemeClr val="dk1"/>
              </a:solidFill>
            </a:endParaRPr>
          </a:p>
          <a:p>
            <a:pPr indent="0" lvl="0" marL="0" rtl="0" algn="l">
              <a:spcBef>
                <a:spcPts val="1200"/>
              </a:spcBef>
              <a:spcAft>
                <a:spcPts val="0"/>
              </a:spcAft>
              <a:buNone/>
            </a:pPr>
            <a:r>
              <a:rPr lang="en" sz="4100">
                <a:solidFill>
                  <a:schemeClr val="dk1"/>
                </a:solidFill>
              </a:rPr>
              <a:t>1 2  </a:t>
            </a:r>
            <a:endParaRPr sz="4100">
              <a:solidFill>
                <a:schemeClr val="dk1"/>
              </a:solidFill>
            </a:endParaRPr>
          </a:p>
          <a:p>
            <a:pPr indent="0" lvl="0" marL="0" rtl="0" algn="l">
              <a:spcBef>
                <a:spcPts val="1200"/>
              </a:spcBef>
              <a:spcAft>
                <a:spcPts val="1200"/>
              </a:spcAft>
              <a:buNone/>
            </a:pPr>
            <a:r>
              <a:rPr lang="en" sz="4100">
                <a:solidFill>
                  <a:schemeClr val="dk1"/>
                </a:solidFill>
              </a:rPr>
              <a:t>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POINTERS DEFINITION</a:t>
            </a:r>
            <a:endParaRPr/>
          </a:p>
        </p:txBody>
      </p:sp>
      <p:sp>
        <p:nvSpPr>
          <p:cNvPr id="94" name="Google Shape;94;p1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To hold any address of variable, computer needs another storage location.</a:t>
            </a:r>
            <a:endParaRPr>
              <a:solidFill>
                <a:schemeClr val="dk1"/>
              </a:solidFill>
            </a:endParaRPr>
          </a:p>
          <a:p>
            <a:pPr indent="0" lvl="0" marL="0" rtl="0" algn="l">
              <a:spcBef>
                <a:spcPts val="1200"/>
              </a:spcBef>
              <a:spcAft>
                <a:spcPts val="0"/>
              </a:spcAft>
              <a:buNone/>
            </a:pPr>
            <a:r>
              <a:rPr lang="en">
                <a:solidFill>
                  <a:schemeClr val="dk1"/>
                </a:solidFill>
              </a:rPr>
              <a:t>Pointer is a variable which holds address of another variable.</a:t>
            </a:r>
            <a:endParaRPr>
              <a:solidFill>
                <a:schemeClr val="dk1"/>
              </a:solidFill>
            </a:endParaRPr>
          </a:p>
          <a:p>
            <a:pPr indent="0" lvl="0" marL="0" rtl="0" algn="l">
              <a:spcBef>
                <a:spcPts val="1200"/>
              </a:spcBef>
              <a:spcAft>
                <a:spcPts val="0"/>
              </a:spcAft>
              <a:buNone/>
            </a:pPr>
            <a:r>
              <a:rPr lang="en" sz="3100">
                <a:solidFill>
                  <a:srgbClr val="9900FF"/>
                </a:solidFill>
              </a:rPr>
              <a:t>int</a:t>
            </a:r>
            <a:r>
              <a:rPr lang="en" sz="3100">
                <a:solidFill>
                  <a:schemeClr val="dk1"/>
                </a:solidFill>
              </a:rPr>
              <a:t> </a:t>
            </a:r>
            <a:r>
              <a:rPr lang="en" sz="3100">
                <a:solidFill>
                  <a:schemeClr val="dk1"/>
                </a:solidFill>
                <a:highlight>
                  <a:srgbClr val="F4CCCC"/>
                </a:highlight>
              </a:rPr>
              <a:t>x</a:t>
            </a:r>
            <a:r>
              <a:rPr lang="en" sz="3100">
                <a:solidFill>
                  <a:schemeClr val="dk1"/>
                </a:solidFill>
              </a:rPr>
              <a:t> = 10;    </a:t>
            </a:r>
            <a:endParaRPr sz="3100">
              <a:solidFill>
                <a:schemeClr val="dk1"/>
              </a:solidFill>
            </a:endParaRPr>
          </a:p>
          <a:p>
            <a:pPr indent="0" lvl="0" marL="0" rtl="0" algn="l">
              <a:spcBef>
                <a:spcPts val="1200"/>
              </a:spcBef>
              <a:spcAft>
                <a:spcPts val="1200"/>
              </a:spcAft>
              <a:buClr>
                <a:schemeClr val="dk1"/>
              </a:buClr>
              <a:buSzPts val="1100"/>
              <a:buFont typeface="Arial"/>
              <a:buNone/>
            </a:pPr>
            <a:r>
              <a:rPr lang="en" sz="3100">
                <a:solidFill>
                  <a:srgbClr val="9900FF"/>
                </a:solidFill>
              </a:rPr>
              <a:t>int</a:t>
            </a:r>
            <a:r>
              <a:rPr lang="en" sz="3100">
                <a:solidFill>
                  <a:schemeClr val="dk1"/>
                </a:solidFill>
              </a:rPr>
              <a:t> </a:t>
            </a:r>
            <a:r>
              <a:rPr lang="en" sz="3100">
                <a:solidFill>
                  <a:schemeClr val="dk1"/>
                </a:solidFill>
                <a:highlight>
                  <a:srgbClr val="F4CCCC"/>
                </a:highlight>
              </a:rPr>
              <a:t>*y</a:t>
            </a:r>
            <a:r>
              <a:rPr lang="en" sz="3100">
                <a:solidFill>
                  <a:schemeClr val="dk1"/>
                </a:solidFill>
              </a:rPr>
              <a:t> = &amp;x;</a:t>
            </a:r>
            <a:endParaRPr sz="3100">
              <a:solidFill>
                <a:schemeClr val="dk1"/>
              </a:solidFill>
            </a:endParaRPr>
          </a:p>
        </p:txBody>
      </p:sp>
      <p:pic>
        <p:nvPicPr>
          <p:cNvPr id="95" name="Google Shape;95;p18"/>
          <p:cNvPicPr preferRelativeResize="0"/>
          <p:nvPr/>
        </p:nvPicPr>
        <p:blipFill>
          <a:blip r:embed="rId3">
            <a:alphaModFix/>
          </a:blip>
          <a:stretch>
            <a:fillRect/>
          </a:stretch>
        </p:blipFill>
        <p:spPr>
          <a:xfrm>
            <a:off x="4473850" y="2712375"/>
            <a:ext cx="3201118" cy="1856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It’s a for of For Loop</a:t>
            </a:r>
            <a:endParaRPr/>
          </a:p>
        </p:txBody>
      </p:sp>
      <p:sp>
        <p:nvSpPr>
          <p:cNvPr id="450" name="Google Shape;450;p7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20000"/>
          </a:bodyPr>
          <a:lstStyle/>
          <a:p>
            <a:pPr indent="0" lvl="0" marL="0" rtl="0" algn="l">
              <a:lnSpc>
                <a:spcPct val="95000"/>
              </a:lnSpc>
              <a:spcBef>
                <a:spcPts val="0"/>
              </a:spcBef>
              <a:spcAft>
                <a:spcPts val="0"/>
              </a:spcAft>
              <a:buNone/>
            </a:pPr>
            <a:r>
              <a:rPr lang="en" sz="3284">
                <a:solidFill>
                  <a:schemeClr val="dk1"/>
                </a:solidFill>
              </a:rPr>
              <a:t>for( j=1; j&lt;=5; j++)</a:t>
            </a:r>
            <a:endParaRPr sz="3284">
              <a:solidFill>
                <a:schemeClr val="dk1"/>
              </a:solidFill>
            </a:endParaRPr>
          </a:p>
          <a:p>
            <a:pPr indent="0" lvl="0" marL="0" rtl="0" algn="l">
              <a:lnSpc>
                <a:spcPct val="95000"/>
              </a:lnSpc>
              <a:spcBef>
                <a:spcPts val="1200"/>
              </a:spcBef>
              <a:spcAft>
                <a:spcPts val="0"/>
              </a:spcAft>
              <a:buNone/>
            </a:pPr>
            <a:r>
              <a:rPr lang="en" sz="3284">
                <a:solidFill>
                  <a:schemeClr val="dk1"/>
                </a:solidFill>
              </a:rPr>
              <a:t>{</a:t>
            </a:r>
            <a:endParaRPr sz="3284">
              <a:solidFill>
                <a:schemeClr val="dk1"/>
              </a:solidFill>
            </a:endParaRPr>
          </a:p>
          <a:p>
            <a:pPr indent="0" lvl="0" marL="0" rtl="0" algn="l">
              <a:lnSpc>
                <a:spcPct val="95000"/>
              </a:lnSpc>
              <a:spcBef>
                <a:spcPts val="1200"/>
              </a:spcBef>
              <a:spcAft>
                <a:spcPts val="0"/>
              </a:spcAft>
              <a:buNone/>
            </a:pPr>
            <a:r>
              <a:rPr lang="en" sz="3284">
                <a:solidFill>
                  <a:schemeClr val="dk1"/>
                </a:solidFill>
              </a:rPr>
              <a:t>     for( i=1; i&lt;=6-j; i++)</a:t>
            </a:r>
            <a:endParaRPr sz="3284">
              <a:solidFill>
                <a:schemeClr val="dk1"/>
              </a:solidFill>
            </a:endParaRPr>
          </a:p>
          <a:p>
            <a:pPr indent="0" lvl="0" marL="0" rtl="0" algn="l">
              <a:lnSpc>
                <a:spcPct val="95000"/>
              </a:lnSpc>
              <a:spcBef>
                <a:spcPts val="1200"/>
              </a:spcBef>
              <a:spcAft>
                <a:spcPts val="0"/>
              </a:spcAft>
              <a:buNone/>
            </a:pPr>
            <a:r>
              <a:rPr lang="en" sz="3284">
                <a:solidFill>
                  <a:schemeClr val="dk1"/>
                </a:solidFill>
              </a:rPr>
              <a:t>         printf(“%d ”, i);</a:t>
            </a:r>
            <a:endParaRPr sz="3284">
              <a:solidFill>
                <a:schemeClr val="dk1"/>
              </a:solidFill>
            </a:endParaRPr>
          </a:p>
          <a:p>
            <a:pPr indent="0" lvl="0" marL="0" rtl="0" algn="l">
              <a:lnSpc>
                <a:spcPct val="95000"/>
              </a:lnSpc>
              <a:spcBef>
                <a:spcPts val="1200"/>
              </a:spcBef>
              <a:spcAft>
                <a:spcPts val="0"/>
              </a:spcAft>
              <a:buNone/>
            </a:pPr>
            <a:r>
              <a:rPr lang="en" sz="3284">
                <a:solidFill>
                  <a:schemeClr val="dk1"/>
                </a:solidFill>
              </a:rPr>
              <a:t>printf (“\n”);</a:t>
            </a:r>
            <a:endParaRPr sz="3284">
              <a:solidFill>
                <a:schemeClr val="dk1"/>
              </a:solidFill>
            </a:endParaRPr>
          </a:p>
          <a:p>
            <a:pPr indent="0" lvl="0" marL="0" rtl="0" algn="l">
              <a:lnSpc>
                <a:spcPct val="95000"/>
              </a:lnSpc>
              <a:spcBef>
                <a:spcPts val="1200"/>
              </a:spcBef>
              <a:spcAft>
                <a:spcPts val="1200"/>
              </a:spcAft>
              <a:buNone/>
            </a:pPr>
            <a:r>
              <a:rPr lang="en" sz="3284">
                <a:solidFill>
                  <a:schemeClr val="dk1"/>
                </a:solidFill>
              </a:rPr>
              <a:t>}</a:t>
            </a:r>
            <a:endParaRPr sz="3284">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Home Assignment</a:t>
            </a:r>
            <a:endParaRPr/>
          </a:p>
        </p:txBody>
      </p:sp>
      <p:sp>
        <p:nvSpPr>
          <p:cNvPr id="456" name="Google Shape;456;p73"/>
          <p:cNvSpPr txBox="1"/>
          <p:nvPr>
            <p:ph idx="1" type="body"/>
          </p:nvPr>
        </p:nvSpPr>
        <p:spPr>
          <a:xfrm>
            <a:off x="3433300" y="531200"/>
            <a:ext cx="5282700" cy="38433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358"/>
              <a:buNone/>
            </a:pPr>
            <a:r>
              <a:rPr lang="en" sz="2132">
                <a:solidFill>
                  <a:schemeClr val="dk1"/>
                </a:solidFill>
              </a:rPr>
              <a:t>1 </a:t>
            </a:r>
            <a:endParaRPr sz="2132">
              <a:solidFill>
                <a:schemeClr val="dk1"/>
              </a:solidFill>
            </a:endParaRPr>
          </a:p>
          <a:p>
            <a:pPr indent="0" lvl="0" marL="0" rtl="0" algn="l">
              <a:lnSpc>
                <a:spcPct val="105000"/>
              </a:lnSpc>
              <a:spcBef>
                <a:spcPts val="1200"/>
              </a:spcBef>
              <a:spcAft>
                <a:spcPts val="0"/>
              </a:spcAft>
              <a:buSzPts val="358"/>
              <a:buNone/>
            </a:pPr>
            <a:r>
              <a:rPr lang="en" sz="2132">
                <a:solidFill>
                  <a:schemeClr val="dk1"/>
                </a:solidFill>
              </a:rPr>
              <a:t>1 2 </a:t>
            </a:r>
            <a:endParaRPr sz="2132">
              <a:solidFill>
                <a:schemeClr val="dk1"/>
              </a:solidFill>
            </a:endParaRPr>
          </a:p>
          <a:p>
            <a:pPr indent="0" lvl="0" marL="0" rtl="0" algn="l">
              <a:lnSpc>
                <a:spcPct val="105000"/>
              </a:lnSpc>
              <a:spcBef>
                <a:spcPts val="1200"/>
              </a:spcBef>
              <a:spcAft>
                <a:spcPts val="0"/>
              </a:spcAft>
              <a:buSzPts val="358"/>
              <a:buNone/>
            </a:pPr>
            <a:r>
              <a:rPr lang="en" sz="2132">
                <a:solidFill>
                  <a:schemeClr val="dk1"/>
                </a:solidFill>
              </a:rPr>
              <a:t>1 2 3  </a:t>
            </a:r>
            <a:endParaRPr sz="2132">
              <a:solidFill>
                <a:schemeClr val="dk1"/>
              </a:solidFill>
            </a:endParaRPr>
          </a:p>
          <a:p>
            <a:pPr indent="0" lvl="0" marL="0" rtl="0" algn="l">
              <a:lnSpc>
                <a:spcPct val="105000"/>
              </a:lnSpc>
              <a:spcBef>
                <a:spcPts val="1200"/>
              </a:spcBef>
              <a:spcAft>
                <a:spcPts val="0"/>
              </a:spcAft>
              <a:buSzPts val="358"/>
              <a:buNone/>
            </a:pPr>
            <a:r>
              <a:rPr lang="en" sz="2132">
                <a:solidFill>
                  <a:schemeClr val="dk1"/>
                </a:solidFill>
              </a:rPr>
              <a:t>1 2 3 4 </a:t>
            </a:r>
            <a:endParaRPr sz="2132">
              <a:solidFill>
                <a:schemeClr val="dk1"/>
              </a:solidFill>
            </a:endParaRPr>
          </a:p>
          <a:p>
            <a:pPr indent="0" lvl="0" marL="0" rtl="0" algn="l">
              <a:lnSpc>
                <a:spcPct val="105000"/>
              </a:lnSpc>
              <a:spcBef>
                <a:spcPts val="1200"/>
              </a:spcBef>
              <a:spcAft>
                <a:spcPts val="0"/>
              </a:spcAft>
              <a:buSzPts val="358"/>
              <a:buNone/>
            </a:pPr>
            <a:r>
              <a:rPr lang="en" sz="2132">
                <a:solidFill>
                  <a:schemeClr val="dk1"/>
                </a:solidFill>
              </a:rPr>
              <a:t>1 2 3 4 5 </a:t>
            </a:r>
            <a:endParaRPr sz="2132">
              <a:solidFill>
                <a:schemeClr val="dk1"/>
              </a:solidFill>
            </a:endParaRPr>
          </a:p>
          <a:p>
            <a:pPr indent="0" lvl="0" marL="0" rtl="0" algn="l">
              <a:lnSpc>
                <a:spcPct val="105000"/>
              </a:lnSpc>
              <a:spcBef>
                <a:spcPts val="1200"/>
              </a:spcBef>
              <a:spcAft>
                <a:spcPts val="0"/>
              </a:spcAft>
              <a:buSzPts val="358"/>
              <a:buNone/>
            </a:pPr>
            <a:r>
              <a:rPr lang="en" sz="2132">
                <a:solidFill>
                  <a:schemeClr val="dk1"/>
                </a:solidFill>
              </a:rPr>
              <a:t>1 2 3 4</a:t>
            </a:r>
            <a:endParaRPr sz="2132">
              <a:solidFill>
                <a:schemeClr val="dk1"/>
              </a:solidFill>
            </a:endParaRPr>
          </a:p>
          <a:p>
            <a:pPr indent="0" lvl="0" marL="0" rtl="0" algn="l">
              <a:lnSpc>
                <a:spcPct val="105000"/>
              </a:lnSpc>
              <a:spcBef>
                <a:spcPts val="1200"/>
              </a:spcBef>
              <a:spcAft>
                <a:spcPts val="0"/>
              </a:spcAft>
              <a:buSzPts val="358"/>
              <a:buNone/>
            </a:pPr>
            <a:r>
              <a:rPr lang="en" sz="2132">
                <a:solidFill>
                  <a:schemeClr val="dk1"/>
                </a:solidFill>
              </a:rPr>
              <a:t>1 2 3  </a:t>
            </a:r>
            <a:endParaRPr sz="2132">
              <a:solidFill>
                <a:schemeClr val="dk1"/>
              </a:solidFill>
            </a:endParaRPr>
          </a:p>
          <a:p>
            <a:pPr indent="0" lvl="0" marL="0" rtl="0" algn="l">
              <a:lnSpc>
                <a:spcPct val="105000"/>
              </a:lnSpc>
              <a:spcBef>
                <a:spcPts val="1200"/>
              </a:spcBef>
              <a:spcAft>
                <a:spcPts val="0"/>
              </a:spcAft>
              <a:buSzPts val="358"/>
              <a:buNone/>
            </a:pPr>
            <a:r>
              <a:rPr lang="en" sz="2132">
                <a:solidFill>
                  <a:schemeClr val="dk1"/>
                </a:solidFill>
              </a:rPr>
              <a:t>1 2  </a:t>
            </a:r>
            <a:endParaRPr sz="2132">
              <a:solidFill>
                <a:schemeClr val="dk1"/>
              </a:solidFill>
            </a:endParaRPr>
          </a:p>
          <a:p>
            <a:pPr indent="0" lvl="0" marL="0" rtl="0" algn="l">
              <a:lnSpc>
                <a:spcPct val="105000"/>
              </a:lnSpc>
              <a:spcBef>
                <a:spcPts val="1200"/>
              </a:spcBef>
              <a:spcAft>
                <a:spcPts val="1200"/>
              </a:spcAft>
              <a:buSzPts val="358"/>
              <a:buNone/>
            </a:pPr>
            <a:r>
              <a:rPr lang="en" sz="2132">
                <a:solidFill>
                  <a:schemeClr val="dk1"/>
                </a:solidFill>
              </a:rPr>
              <a:t>1</a:t>
            </a:r>
            <a:endParaRPr sz="1385"/>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
                <a:solidFill>
                  <a:schemeClr val="dk1"/>
                </a:solidFill>
              </a:rPr>
              <a:t>Can you print this using NESTED for loop?</a:t>
            </a:r>
            <a:endParaRPr/>
          </a:p>
        </p:txBody>
      </p:sp>
      <p:sp>
        <p:nvSpPr>
          <p:cNvPr id="462" name="Google Shape;462;p74"/>
          <p:cNvSpPr txBox="1"/>
          <p:nvPr>
            <p:ph idx="1" type="body"/>
          </p:nvPr>
        </p:nvSpPr>
        <p:spPr>
          <a:xfrm>
            <a:off x="2600875" y="1228675"/>
            <a:ext cx="6231300" cy="3340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26829"/>
              <a:buFont typeface="Arial"/>
              <a:buNone/>
            </a:pPr>
            <a:r>
              <a:rPr lang="en" sz="4100">
                <a:solidFill>
                  <a:schemeClr val="dk1"/>
                </a:solidFill>
              </a:rPr>
              <a:t>        1 </a:t>
            </a:r>
            <a:endParaRPr sz="4100">
              <a:solidFill>
                <a:schemeClr val="dk1"/>
              </a:solidFill>
            </a:endParaRPr>
          </a:p>
          <a:p>
            <a:pPr indent="0" lvl="0" marL="0" rtl="0" algn="l">
              <a:spcBef>
                <a:spcPts val="1200"/>
              </a:spcBef>
              <a:spcAft>
                <a:spcPts val="0"/>
              </a:spcAft>
              <a:buClr>
                <a:schemeClr val="dk1"/>
              </a:buClr>
              <a:buSzPct val="26829"/>
              <a:buFont typeface="Arial"/>
              <a:buNone/>
            </a:pPr>
            <a:r>
              <a:rPr lang="en" sz="4100">
                <a:solidFill>
                  <a:schemeClr val="dk1"/>
                </a:solidFill>
              </a:rPr>
              <a:t>      1 2 </a:t>
            </a:r>
            <a:endParaRPr sz="4100">
              <a:solidFill>
                <a:schemeClr val="dk1"/>
              </a:solidFill>
            </a:endParaRPr>
          </a:p>
          <a:p>
            <a:pPr indent="0" lvl="0" marL="0" rtl="0" algn="l">
              <a:spcBef>
                <a:spcPts val="1200"/>
              </a:spcBef>
              <a:spcAft>
                <a:spcPts val="0"/>
              </a:spcAft>
              <a:buClr>
                <a:schemeClr val="dk1"/>
              </a:buClr>
              <a:buSzPct val="26829"/>
              <a:buFont typeface="Arial"/>
              <a:buNone/>
            </a:pPr>
            <a:r>
              <a:rPr lang="en" sz="4100">
                <a:solidFill>
                  <a:schemeClr val="dk1"/>
                </a:solidFill>
              </a:rPr>
              <a:t>    1 2 3  5-i</a:t>
            </a:r>
            <a:endParaRPr sz="4100">
              <a:solidFill>
                <a:schemeClr val="dk1"/>
              </a:solidFill>
            </a:endParaRPr>
          </a:p>
          <a:p>
            <a:pPr indent="0" lvl="0" marL="0" rtl="0" algn="l">
              <a:spcBef>
                <a:spcPts val="1200"/>
              </a:spcBef>
              <a:spcAft>
                <a:spcPts val="0"/>
              </a:spcAft>
              <a:buClr>
                <a:schemeClr val="dk1"/>
              </a:buClr>
              <a:buSzPct val="26829"/>
              <a:buFont typeface="Arial"/>
              <a:buNone/>
            </a:pPr>
            <a:r>
              <a:rPr lang="en" sz="4100">
                <a:solidFill>
                  <a:schemeClr val="dk1"/>
                </a:solidFill>
              </a:rPr>
              <a:t>  1 2 3 4 </a:t>
            </a:r>
            <a:endParaRPr sz="4100">
              <a:solidFill>
                <a:schemeClr val="dk1"/>
              </a:solidFill>
            </a:endParaRPr>
          </a:p>
          <a:p>
            <a:pPr indent="0" lvl="0" marL="0" rtl="0" algn="l">
              <a:spcBef>
                <a:spcPts val="1200"/>
              </a:spcBef>
              <a:spcAft>
                <a:spcPts val="1200"/>
              </a:spcAft>
              <a:buClr>
                <a:schemeClr val="dk1"/>
              </a:buClr>
              <a:buSzPct val="26829"/>
              <a:buFont typeface="Arial"/>
              <a:buNone/>
            </a:pPr>
            <a:r>
              <a:rPr lang="en" sz="4100">
                <a:solidFill>
                  <a:schemeClr val="dk1"/>
                </a:solidFill>
              </a:rPr>
              <a:t>1 2 3 4 5</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It’s a for of For Loop</a:t>
            </a:r>
            <a:endParaRPr/>
          </a:p>
        </p:txBody>
      </p:sp>
      <p:sp>
        <p:nvSpPr>
          <p:cNvPr id="468" name="Google Shape;468;p7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62500" lnSpcReduction="20000"/>
          </a:bodyPr>
          <a:lstStyle/>
          <a:p>
            <a:pPr indent="0" lvl="0" marL="0" rtl="0" algn="l">
              <a:lnSpc>
                <a:spcPct val="95000"/>
              </a:lnSpc>
              <a:spcBef>
                <a:spcPts val="0"/>
              </a:spcBef>
              <a:spcAft>
                <a:spcPts val="0"/>
              </a:spcAft>
              <a:buNone/>
            </a:pPr>
            <a:r>
              <a:rPr lang="en" sz="3284">
                <a:solidFill>
                  <a:schemeClr val="dk1"/>
                </a:solidFill>
              </a:rPr>
              <a:t>for( j=1; j&lt;=5; j++)</a:t>
            </a:r>
            <a:endParaRPr sz="3284">
              <a:solidFill>
                <a:schemeClr val="dk1"/>
              </a:solidFill>
            </a:endParaRPr>
          </a:p>
          <a:p>
            <a:pPr indent="0" lvl="0" marL="0" rtl="0" algn="l">
              <a:lnSpc>
                <a:spcPct val="95000"/>
              </a:lnSpc>
              <a:spcBef>
                <a:spcPts val="1200"/>
              </a:spcBef>
              <a:spcAft>
                <a:spcPts val="0"/>
              </a:spcAft>
              <a:buNone/>
            </a:pPr>
            <a:r>
              <a:rPr lang="en" sz="3284">
                <a:solidFill>
                  <a:schemeClr val="dk1"/>
                </a:solidFill>
              </a:rPr>
              <a:t>{</a:t>
            </a:r>
            <a:endParaRPr sz="3284">
              <a:solidFill>
                <a:schemeClr val="dk1"/>
              </a:solidFill>
            </a:endParaRPr>
          </a:p>
          <a:p>
            <a:pPr indent="0" lvl="0" marL="0" rtl="0" algn="l">
              <a:lnSpc>
                <a:spcPct val="95000"/>
              </a:lnSpc>
              <a:spcBef>
                <a:spcPts val="1200"/>
              </a:spcBef>
              <a:spcAft>
                <a:spcPts val="0"/>
              </a:spcAft>
              <a:buNone/>
            </a:pPr>
            <a:r>
              <a:rPr lang="en" sz="3284">
                <a:solidFill>
                  <a:schemeClr val="dk1"/>
                </a:solidFill>
              </a:rPr>
              <a:t>     for( i=1; i&lt;=5-j; i++)</a:t>
            </a:r>
            <a:endParaRPr sz="3284">
              <a:solidFill>
                <a:schemeClr val="dk1"/>
              </a:solidFill>
            </a:endParaRPr>
          </a:p>
          <a:p>
            <a:pPr indent="0" lvl="0" marL="0" rtl="0" algn="l">
              <a:lnSpc>
                <a:spcPct val="95000"/>
              </a:lnSpc>
              <a:spcBef>
                <a:spcPts val="1200"/>
              </a:spcBef>
              <a:spcAft>
                <a:spcPts val="0"/>
              </a:spcAft>
              <a:buNone/>
            </a:pPr>
            <a:r>
              <a:rPr lang="en" sz="3284">
                <a:solidFill>
                  <a:schemeClr val="dk1"/>
                </a:solidFill>
              </a:rPr>
              <a:t>         printf(“ ”, i);</a:t>
            </a:r>
            <a:endParaRPr sz="3284">
              <a:solidFill>
                <a:schemeClr val="dk1"/>
              </a:solidFill>
            </a:endParaRPr>
          </a:p>
          <a:p>
            <a:pPr indent="0" lvl="0" marL="0" rtl="0" algn="l">
              <a:lnSpc>
                <a:spcPct val="95000"/>
              </a:lnSpc>
              <a:spcBef>
                <a:spcPts val="1200"/>
              </a:spcBef>
              <a:spcAft>
                <a:spcPts val="0"/>
              </a:spcAft>
              <a:buClr>
                <a:schemeClr val="dk1"/>
              </a:buClr>
              <a:buSzPct val="33485"/>
              <a:buFont typeface="Arial"/>
              <a:buNone/>
            </a:pPr>
            <a:r>
              <a:rPr lang="en" sz="3284">
                <a:solidFill>
                  <a:schemeClr val="dk1"/>
                </a:solidFill>
              </a:rPr>
              <a:t>     for( i=1; i&lt;=j; i++)</a:t>
            </a:r>
            <a:endParaRPr sz="3284">
              <a:solidFill>
                <a:schemeClr val="dk1"/>
              </a:solidFill>
            </a:endParaRPr>
          </a:p>
          <a:p>
            <a:pPr indent="0" lvl="0" marL="0" rtl="0" algn="l">
              <a:lnSpc>
                <a:spcPct val="95000"/>
              </a:lnSpc>
              <a:spcBef>
                <a:spcPts val="1200"/>
              </a:spcBef>
              <a:spcAft>
                <a:spcPts val="0"/>
              </a:spcAft>
              <a:buClr>
                <a:schemeClr val="dk1"/>
              </a:buClr>
              <a:buSzPct val="33485"/>
              <a:buFont typeface="Arial"/>
              <a:buNone/>
            </a:pPr>
            <a:r>
              <a:rPr lang="en" sz="3284">
                <a:solidFill>
                  <a:schemeClr val="dk1"/>
                </a:solidFill>
              </a:rPr>
              <a:t>         printf(“%d”, i);</a:t>
            </a:r>
            <a:endParaRPr sz="3284">
              <a:solidFill>
                <a:schemeClr val="dk1"/>
              </a:solidFill>
            </a:endParaRPr>
          </a:p>
          <a:p>
            <a:pPr indent="0" lvl="0" marL="0" rtl="0" algn="l">
              <a:lnSpc>
                <a:spcPct val="95000"/>
              </a:lnSpc>
              <a:spcBef>
                <a:spcPts val="1200"/>
              </a:spcBef>
              <a:spcAft>
                <a:spcPts val="0"/>
              </a:spcAft>
              <a:buNone/>
            </a:pPr>
            <a:r>
              <a:rPr lang="en" sz="3284">
                <a:solidFill>
                  <a:schemeClr val="dk1"/>
                </a:solidFill>
              </a:rPr>
              <a:t>printf (“\n”);</a:t>
            </a:r>
            <a:endParaRPr sz="3284">
              <a:solidFill>
                <a:schemeClr val="dk1"/>
              </a:solidFill>
            </a:endParaRPr>
          </a:p>
          <a:p>
            <a:pPr indent="0" lvl="0" marL="0" rtl="0" algn="l">
              <a:lnSpc>
                <a:spcPct val="95000"/>
              </a:lnSpc>
              <a:spcBef>
                <a:spcPts val="1200"/>
              </a:spcBef>
              <a:spcAft>
                <a:spcPts val="1200"/>
              </a:spcAft>
              <a:buNone/>
            </a:pPr>
            <a:r>
              <a:rPr lang="en" sz="3284">
                <a:solidFill>
                  <a:schemeClr val="dk1"/>
                </a:solidFill>
              </a:rPr>
              <a:t>}</a:t>
            </a:r>
            <a:endParaRPr sz="3284">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Nested Loops</a:t>
            </a:r>
            <a:endParaRPr/>
          </a:p>
        </p:txBody>
      </p:sp>
      <p:sp>
        <p:nvSpPr>
          <p:cNvPr id="474" name="Google Shape;474;p7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while(condition)</a:t>
            </a:r>
            <a:br>
              <a:rPr lang="en"/>
            </a:br>
            <a:r>
              <a:rPr lang="en"/>
              <a:t>{</a:t>
            </a:r>
            <a:endParaRPr/>
          </a:p>
          <a:p>
            <a:pPr indent="0" lvl="0" marL="0" rtl="0" algn="l">
              <a:spcBef>
                <a:spcPts val="1200"/>
              </a:spcBef>
              <a:spcAft>
                <a:spcPts val="0"/>
              </a:spcAft>
              <a:buNone/>
            </a:pPr>
            <a:r>
              <a:rPr lang="en"/>
              <a:t>  </a:t>
            </a:r>
            <a:r>
              <a:rPr lang="en">
                <a:solidFill>
                  <a:srgbClr val="EA9999"/>
                </a:solidFill>
              </a:rPr>
              <a:t> </a:t>
            </a:r>
            <a:r>
              <a:rPr lang="en">
                <a:solidFill>
                  <a:srgbClr val="E06666"/>
                </a:solidFill>
              </a:rPr>
              <a:t>printf(“Outer loop”);</a:t>
            </a:r>
            <a:endParaRPr>
              <a:solidFill>
                <a:srgbClr val="E06666"/>
              </a:solidFill>
            </a:endParaRPr>
          </a:p>
          <a:p>
            <a:pPr indent="0" lvl="0" marL="0" rtl="0" algn="l">
              <a:spcBef>
                <a:spcPts val="1200"/>
              </a:spcBef>
              <a:spcAft>
                <a:spcPts val="0"/>
              </a:spcAft>
              <a:buNone/>
            </a:pPr>
            <a:r>
              <a:rPr lang="en"/>
              <a:t>   while(condition)</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rPr lang="en"/>
              <a:t>        </a:t>
            </a:r>
            <a:r>
              <a:rPr lang="en">
                <a:solidFill>
                  <a:srgbClr val="3C78D8"/>
                </a:solidFill>
              </a:rPr>
              <a:t>printf(“Inner Loop”);</a:t>
            </a:r>
            <a:endParaRPr>
              <a:solidFill>
                <a:srgbClr val="3C78D8"/>
              </a:solidFill>
            </a:endParaRPr>
          </a:p>
          <a:p>
            <a:pPr indent="0" lvl="0" marL="0" rtl="0" algn="l">
              <a:spcBef>
                <a:spcPts val="1200"/>
              </a:spcBef>
              <a:spcAft>
                <a:spcPts val="0"/>
              </a:spcAft>
              <a:buNone/>
            </a:pPr>
            <a:r>
              <a:rPr lang="en"/>
              <a:t>   }</a:t>
            </a:r>
            <a:endParaRPr/>
          </a:p>
          <a:p>
            <a:pPr indent="0" lvl="0" marL="0" rtl="0" algn="l">
              <a:spcBef>
                <a:spcPts val="1200"/>
              </a:spcBef>
              <a:spcAft>
                <a:spcPts val="0"/>
              </a:spcAft>
              <a:buClr>
                <a:schemeClr val="dk1"/>
              </a:buClr>
              <a:buSzPct val="61111"/>
              <a:buFont typeface="Arial"/>
              <a:buNone/>
            </a:pPr>
            <a:r>
              <a:rPr lang="en"/>
              <a:t>   </a:t>
            </a:r>
            <a:r>
              <a:rPr lang="en">
                <a:solidFill>
                  <a:srgbClr val="E06666"/>
                </a:solidFill>
              </a:rPr>
              <a:t>printf(“Outer loop”);</a:t>
            </a:r>
            <a:endParaRPr>
              <a:solidFill>
                <a:srgbClr val="E06666"/>
              </a:solidFill>
            </a:endParaRPr>
          </a:p>
          <a:p>
            <a:pPr indent="0" lvl="0" marL="0" rtl="0" algn="l">
              <a:spcBef>
                <a:spcPts val="1200"/>
              </a:spcBef>
              <a:spcAft>
                <a:spcPts val="1200"/>
              </a:spcAft>
              <a:buNone/>
            </a:pPr>
            <a:r>
              <a:rPr lang="en"/>
              <a: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
                <a:solidFill>
                  <a:schemeClr val="dk1"/>
                </a:solidFill>
              </a:rPr>
              <a:t>Can you print this using NESTED WHILE loop?</a:t>
            </a:r>
            <a:endParaRPr/>
          </a:p>
        </p:txBody>
      </p:sp>
      <p:sp>
        <p:nvSpPr>
          <p:cNvPr id="480" name="Google Shape;480;p77"/>
          <p:cNvSpPr txBox="1"/>
          <p:nvPr>
            <p:ph idx="1" type="body"/>
          </p:nvPr>
        </p:nvSpPr>
        <p:spPr>
          <a:xfrm>
            <a:off x="3329675" y="1228675"/>
            <a:ext cx="5502600" cy="3340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26829"/>
              <a:buFont typeface="Arial"/>
              <a:buNone/>
            </a:pPr>
            <a:r>
              <a:rPr lang="en" sz="4100">
                <a:solidFill>
                  <a:schemeClr val="dk1"/>
                </a:solidFill>
              </a:rPr>
              <a:t>1 </a:t>
            </a:r>
            <a:endParaRPr sz="4100">
              <a:solidFill>
                <a:schemeClr val="dk1"/>
              </a:solidFill>
            </a:endParaRPr>
          </a:p>
          <a:p>
            <a:pPr indent="0" lvl="0" marL="0" rtl="0" algn="l">
              <a:spcBef>
                <a:spcPts val="1200"/>
              </a:spcBef>
              <a:spcAft>
                <a:spcPts val="0"/>
              </a:spcAft>
              <a:buClr>
                <a:schemeClr val="dk1"/>
              </a:buClr>
              <a:buSzPct val="26829"/>
              <a:buFont typeface="Arial"/>
              <a:buNone/>
            </a:pPr>
            <a:r>
              <a:rPr lang="en" sz="4100">
                <a:solidFill>
                  <a:schemeClr val="dk1"/>
                </a:solidFill>
              </a:rPr>
              <a:t>1 2 </a:t>
            </a:r>
            <a:endParaRPr sz="4100">
              <a:solidFill>
                <a:schemeClr val="dk1"/>
              </a:solidFill>
            </a:endParaRPr>
          </a:p>
          <a:p>
            <a:pPr indent="0" lvl="0" marL="0" rtl="0" algn="l">
              <a:spcBef>
                <a:spcPts val="1200"/>
              </a:spcBef>
              <a:spcAft>
                <a:spcPts val="0"/>
              </a:spcAft>
              <a:buClr>
                <a:schemeClr val="dk1"/>
              </a:buClr>
              <a:buSzPct val="26829"/>
              <a:buFont typeface="Arial"/>
              <a:buNone/>
            </a:pPr>
            <a:r>
              <a:rPr lang="en" sz="4100">
                <a:solidFill>
                  <a:schemeClr val="dk1"/>
                </a:solidFill>
              </a:rPr>
              <a:t>1 2 3  </a:t>
            </a:r>
            <a:endParaRPr sz="4100">
              <a:solidFill>
                <a:schemeClr val="dk1"/>
              </a:solidFill>
            </a:endParaRPr>
          </a:p>
          <a:p>
            <a:pPr indent="0" lvl="0" marL="0" rtl="0" algn="l">
              <a:spcBef>
                <a:spcPts val="1200"/>
              </a:spcBef>
              <a:spcAft>
                <a:spcPts val="0"/>
              </a:spcAft>
              <a:buClr>
                <a:schemeClr val="dk1"/>
              </a:buClr>
              <a:buSzPct val="26829"/>
              <a:buFont typeface="Arial"/>
              <a:buNone/>
            </a:pPr>
            <a:r>
              <a:rPr lang="en" sz="4100">
                <a:solidFill>
                  <a:schemeClr val="dk1"/>
                </a:solidFill>
              </a:rPr>
              <a:t>1 2 3 4 </a:t>
            </a:r>
            <a:endParaRPr sz="4100">
              <a:solidFill>
                <a:schemeClr val="dk1"/>
              </a:solidFill>
            </a:endParaRPr>
          </a:p>
          <a:p>
            <a:pPr indent="0" lvl="0" marL="0" rtl="0" algn="l">
              <a:spcBef>
                <a:spcPts val="1200"/>
              </a:spcBef>
              <a:spcAft>
                <a:spcPts val="1200"/>
              </a:spcAft>
              <a:buClr>
                <a:schemeClr val="dk1"/>
              </a:buClr>
              <a:buSzPct val="26829"/>
              <a:buFont typeface="Arial"/>
              <a:buNone/>
            </a:pPr>
            <a:r>
              <a:rPr lang="en" sz="4100">
                <a:solidFill>
                  <a:schemeClr val="dk1"/>
                </a:solidFill>
              </a:rPr>
              <a:t>1 2 3 4 5</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Nested While</a:t>
            </a:r>
            <a:endParaRPr/>
          </a:p>
        </p:txBody>
      </p:sp>
      <p:sp>
        <p:nvSpPr>
          <p:cNvPr id="486" name="Google Shape;486;p78"/>
          <p:cNvSpPr txBox="1"/>
          <p:nvPr>
            <p:ph idx="1" type="body"/>
          </p:nvPr>
        </p:nvSpPr>
        <p:spPr>
          <a:xfrm>
            <a:off x="311700" y="1145375"/>
            <a:ext cx="8520600" cy="3720600"/>
          </a:xfrm>
          <a:prstGeom prst="rect">
            <a:avLst/>
          </a:prstGeom>
        </p:spPr>
        <p:txBody>
          <a:bodyPr anchorCtr="0" anchor="t" bIns="91425" lIns="91425" spcFirstLastPara="1" rIns="91425" wrap="square" tIns="91425">
            <a:normAutofit fontScale="25000" lnSpcReduction="20000"/>
          </a:bodyPr>
          <a:lstStyle/>
          <a:p>
            <a:pPr indent="457200" lvl="0" marL="0" rtl="0" algn="l">
              <a:spcBef>
                <a:spcPts val="0"/>
              </a:spcBef>
              <a:spcAft>
                <a:spcPts val="0"/>
              </a:spcAft>
              <a:buClr>
                <a:schemeClr val="dk1"/>
              </a:buClr>
              <a:buSzPts val="275"/>
              <a:buFont typeface="Arial"/>
              <a:buNone/>
            </a:pPr>
            <a:r>
              <a:rPr lang="en" sz="7025"/>
              <a:t>int i=1,j;</a:t>
            </a:r>
            <a:endParaRPr sz="7025"/>
          </a:p>
          <a:p>
            <a:pPr indent="0" lvl="0" marL="0" rtl="0" algn="l">
              <a:spcBef>
                <a:spcPts val="0"/>
              </a:spcBef>
              <a:spcAft>
                <a:spcPts val="0"/>
              </a:spcAft>
              <a:buClr>
                <a:schemeClr val="dk1"/>
              </a:buClr>
              <a:buSzPts val="275"/>
              <a:buFont typeface="Arial"/>
              <a:buNone/>
            </a:pPr>
            <a:r>
              <a:rPr lang="en" sz="7025"/>
              <a:t>	</a:t>
            </a:r>
            <a:r>
              <a:rPr lang="en" sz="7025">
                <a:solidFill>
                  <a:srgbClr val="980000"/>
                </a:solidFill>
              </a:rPr>
              <a:t>while(i&lt;6)</a:t>
            </a:r>
            <a:endParaRPr sz="7025">
              <a:solidFill>
                <a:srgbClr val="980000"/>
              </a:solidFill>
            </a:endParaRPr>
          </a:p>
          <a:p>
            <a:pPr indent="0" lvl="0" marL="0" rtl="0" algn="l">
              <a:spcBef>
                <a:spcPts val="0"/>
              </a:spcBef>
              <a:spcAft>
                <a:spcPts val="0"/>
              </a:spcAft>
              <a:buClr>
                <a:schemeClr val="dk1"/>
              </a:buClr>
              <a:buSzPts val="275"/>
              <a:buFont typeface="Arial"/>
              <a:buNone/>
            </a:pPr>
            <a:r>
              <a:rPr lang="en" sz="7025">
                <a:solidFill>
                  <a:srgbClr val="980000"/>
                </a:solidFill>
              </a:rPr>
              <a:t>	{</a:t>
            </a:r>
            <a:endParaRPr sz="7025">
              <a:solidFill>
                <a:srgbClr val="980000"/>
              </a:solidFill>
            </a:endParaRPr>
          </a:p>
          <a:p>
            <a:pPr indent="0" lvl="0" marL="0" rtl="0" algn="l">
              <a:spcBef>
                <a:spcPts val="0"/>
              </a:spcBef>
              <a:spcAft>
                <a:spcPts val="0"/>
              </a:spcAft>
              <a:buClr>
                <a:schemeClr val="dk1"/>
              </a:buClr>
              <a:buSzPts val="275"/>
              <a:buFont typeface="Arial"/>
              <a:buNone/>
            </a:pPr>
            <a:r>
              <a:rPr lang="en" sz="7025">
                <a:solidFill>
                  <a:srgbClr val="980000"/>
                </a:solidFill>
              </a:rPr>
              <a:t>        	j=1;</a:t>
            </a:r>
            <a:endParaRPr sz="7025">
              <a:solidFill>
                <a:srgbClr val="980000"/>
              </a:solidFill>
            </a:endParaRPr>
          </a:p>
          <a:p>
            <a:pPr indent="0" lvl="0" marL="0" rtl="0" algn="l">
              <a:spcBef>
                <a:spcPts val="0"/>
              </a:spcBef>
              <a:spcAft>
                <a:spcPts val="0"/>
              </a:spcAft>
              <a:buClr>
                <a:schemeClr val="dk1"/>
              </a:buClr>
              <a:buSzPts val="275"/>
              <a:buFont typeface="Arial"/>
              <a:buNone/>
            </a:pPr>
            <a:r>
              <a:rPr lang="en" sz="7025"/>
              <a:t>    		</a:t>
            </a:r>
            <a:r>
              <a:rPr lang="en" sz="7025">
                <a:solidFill>
                  <a:srgbClr val="4A86E8"/>
                </a:solidFill>
              </a:rPr>
              <a:t>while(j&lt;i)</a:t>
            </a:r>
            <a:endParaRPr sz="7025">
              <a:solidFill>
                <a:srgbClr val="4A86E8"/>
              </a:solidFill>
            </a:endParaRPr>
          </a:p>
          <a:p>
            <a:pPr indent="0" lvl="0" marL="0" rtl="0" algn="l">
              <a:spcBef>
                <a:spcPts val="0"/>
              </a:spcBef>
              <a:spcAft>
                <a:spcPts val="0"/>
              </a:spcAft>
              <a:buClr>
                <a:schemeClr val="dk1"/>
              </a:buClr>
              <a:buSzPts val="275"/>
              <a:buFont typeface="Arial"/>
              <a:buNone/>
            </a:pPr>
            <a:r>
              <a:rPr lang="en" sz="7025">
                <a:solidFill>
                  <a:srgbClr val="4A86E8"/>
                </a:solidFill>
              </a:rPr>
              <a:t>    		{</a:t>
            </a:r>
            <a:endParaRPr sz="7025">
              <a:solidFill>
                <a:srgbClr val="4A86E8"/>
              </a:solidFill>
            </a:endParaRPr>
          </a:p>
          <a:p>
            <a:pPr indent="0" lvl="0" marL="0" rtl="0" algn="l">
              <a:spcBef>
                <a:spcPts val="0"/>
              </a:spcBef>
              <a:spcAft>
                <a:spcPts val="0"/>
              </a:spcAft>
              <a:buClr>
                <a:schemeClr val="dk1"/>
              </a:buClr>
              <a:buSzPts val="275"/>
              <a:buFont typeface="Arial"/>
              <a:buNone/>
            </a:pPr>
            <a:r>
              <a:rPr lang="en" sz="7025">
                <a:solidFill>
                  <a:srgbClr val="4A86E8"/>
                </a:solidFill>
              </a:rPr>
              <a:t>    			printf("%d",j);</a:t>
            </a:r>
            <a:endParaRPr sz="7025">
              <a:solidFill>
                <a:srgbClr val="4A86E8"/>
              </a:solidFill>
            </a:endParaRPr>
          </a:p>
          <a:p>
            <a:pPr indent="0" lvl="0" marL="0" rtl="0" algn="l">
              <a:spcBef>
                <a:spcPts val="0"/>
              </a:spcBef>
              <a:spcAft>
                <a:spcPts val="0"/>
              </a:spcAft>
              <a:buClr>
                <a:schemeClr val="dk1"/>
              </a:buClr>
              <a:buSzPts val="275"/>
              <a:buFont typeface="Arial"/>
              <a:buNone/>
            </a:pPr>
            <a:r>
              <a:rPr lang="en" sz="7025">
                <a:solidFill>
                  <a:srgbClr val="4A86E8"/>
                </a:solidFill>
              </a:rPr>
              <a:t>    	 </a:t>
            </a:r>
            <a:endParaRPr sz="7025">
              <a:solidFill>
                <a:srgbClr val="4A86E8"/>
              </a:solidFill>
            </a:endParaRPr>
          </a:p>
          <a:p>
            <a:pPr indent="0" lvl="0" marL="0" rtl="0" algn="l">
              <a:spcBef>
                <a:spcPts val="0"/>
              </a:spcBef>
              <a:spcAft>
                <a:spcPts val="0"/>
              </a:spcAft>
              <a:buClr>
                <a:schemeClr val="dk1"/>
              </a:buClr>
              <a:buSzPts val="275"/>
              <a:buFont typeface="Arial"/>
              <a:buNone/>
            </a:pPr>
            <a:r>
              <a:rPr lang="en" sz="7025">
                <a:solidFill>
                  <a:srgbClr val="4A86E8"/>
                </a:solidFill>
              </a:rPr>
              <a:t>     			j++;</a:t>
            </a:r>
            <a:endParaRPr sz="7025">
              <a:solidFill>
                <a:srgbClr val="4A86E8"/>
              </a:solidFill>
            </a:endParaRPr>
          </a:p>
          <a:p>
            <a:pPr indent="0" lvl="0" marL="0" rtl="0" algn="l">
              <a:spcBef>
                <a:spcPts val="0"/>
              </a:spcBef>
              <a:spcAft>
                <a:spcPts val="0"/>
              </a:spcAft>
              <a:buClr>
                <a:schemeClr val="dk1"/>
              </a:buClr>
              <a:buSzPts val="275"/>
              <a:buFont typeface="Arial"/>
              <a:buNone/>
            </a:pPr>
            <a:r>
              <a:rPr lang="en" sz="7025">
                <a:solidFill>
                  <a:srgbClr val="4A86E8"/>
                </a:solidFill>
              </a:rPr>
              <a:t>    		}</a:t>
            </a:r>
            <a:endParaRPr sz="7025">
              <a:solidFill>
                <a:srgbClr val="4A86E8"/>
              </a:solidFill>
            </a:endParaRPr>
          </a:p>
          <a:p>
            <a:pPr indent="0" lvl="0" marL="0" rtl="0" algn="l">
              <a:spcBef>
                <a:spcPts val="0"/>
              </a:spcBef>
              <a:spcAft>
                <a:spcPts val="0"/>
              </a:spcAft>
              <a:buClr>
                <a:schemeClr val="dk1"/>
              </a:buClr>
              <a:buSzPts val="275"/>
              <a:buFont typeface="Arial"/>
              <a:buNone/>
            </a:pPr>
            <a:r>
              <a:rPr lang="en" sz="7025"/>
              <a:t>    		</a:t>
            </a:r>
            <a:r>
              <a:rPr lang="en" sz="7025">
                <a:solidFill>
                  <a:srgbClr val="980000"/>
                </a:solidFill>
              </a:rPr>
              <a:t>printf("\n");</a:t>
            </a:r>
            <a:endParaRPr sz="7025">
              <a:solidFill>
                <a:srgbClr val="980000"/>
              </a:solidFill>
            </a:endParaRPr>
          </a:p>
          <a:p>
            <a:pPr indent="0" lvl="0" marL="0" rtl="0" algn="l">
              <a:spcBef>
                <a:spcPts val="0"/>
              </a:spcBef>
              <a:spcAft>
                <a:spcPts val="0"/>
              </a:spcAft>
              <a:buClr>
                <a:schemeClr val="dk1"/>
              </a:buClr>
              <a:buSzPts val="275"/>
              <a:buFont typeface="Arial"/>
              <a:buNone/>
            </a:pPr>
            <a:r>
              <a:rPr lang="en" sz="7025">
                <a:solidFill>
                  <a:srgbClr val="980000"/>
                </a:solidFill>
              </a:rPr>
              <a:t>    		i++;</a:t>
            </a:r>
            <a:endParaRPr sz="7025">
              <a:solidFill>
                <a:srgbClr val="980000"/>
              </a:solidFill>
            </a:endParaRPr>
          </a:p>
          <a:p>
            <a:pPr indent="457200" lvl="0" marL="0" rtl="0" algn="l">
              <a:spcBef>
                <a:spcPts val="0"/>
              </a:spcBef>
              <a:spcAft>
                <a:spcPts val="0"/>
              </a:spcAft>
              <a:buClr>
                <a:schemeClr val="dk1"/>
              </a:buClr>
              <a:buSzPts val="275"/>
              <a:buFont typeface="Arial"/>
              <a:buNone/>
            </a:pPr>
            <a:r>
              <a:rPr lang="en" sz="7025">
                <a:solidFill>
                  <a:srgbClr val="980000"/>
                </a:solidFill>
              </a:rPr>
              <a:t>}</a:t>
            </a:r>
            <a:endParaRPr sz="7025">
              <a:solidFill>
                <a:srgbClr val="980000"/>
              </a:solidFill>
            </a:endParaRPr>
          </a:p>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
                <a:solidFill>
                  <a:schemeClr val="dk1"/>
                </a:solidFill>
              </a:rPr>
              <a:t>Can you print this using NESTED WHILE loop?</a:t>
            </a:r>
            <a:endParaRPr/>
          </a:p>
        </p:txBody>
      </p:sp>
      <p:sp>
        <p:nvSpPr>
          <p:cNvPr id="492" name="Google Shape;492;p79"/>
          <p:cNvSpPr txBox="1"/>
          <p:nvPr>
            <p:ph idx="1" type="body"/>
          </p:nvPr>
        </p:nvSpPr>
        <p:spPr>
          <a:xfrm>
            <a:off x="1906575" y="1228675"/>
            <a:ext cx="6925800" cy="3340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26829"/>
              <a:buFont typeface="Arial"/>
              <a:buNone/>
            </a:pPr>
            <a:r>
              <a:rPr lang="en" sz="4100">
                <a:solidFill>
                  <a:schemeClr val="dk1"/>
                </a:solidFill>
              </a:rPr>
              <a:t>    1 </a:t>
            </a:r>
            <a:endParaRPr sz="4100">
              <a:solidFill>
                <a:schemeClr val="dk1"/>
              </a:solidFill>
            </a:endParaRPr>
          </a:p>
          <a:p>
            <a:pPr indent="0" lvl="0" marL="0" rtl="0" algn="l">
              <a:spcBef>
                <a:spcPts val="1200"/>
              </a:spcBef>
              <a:spcAft>
                <a:spcPts val="0"/>
              </a:spcAft>
              <a:buClr>
                <a:schemeClr val="dk1"/>
              </a:buClr>
              <a:buSzPct val="26829"/>
              <a:buFont typeface="Arial"/>
              <a:buNone/>
            </a:pPr>
            <a:r>
              <a:rPr lang="en" sz="4100">
                <a:solidFill>
                  <a:schemeClr val="dk1"/>
                </a:solidFill>
              </a:rPr>
              <a:t>   1 2 </a:t>
            </a:r>
            <a:endParaRPr sz="4100">
              <a:solidFill>
                <a:schemeClr val="dk1"/>
              </a:solidFill>
            </a:endParaRPr>
          </a:p>
          <a:p>
            <a:pPr indent="0" lvl="0" marL="0" rtl="0" algn="l">
              <a:spcBef>
                <a:spcPts val="1200"/>
              </a:spcBef>
              <a:spcAft>
                <a:spcPts val="0"/>
              </a:spcAft>
              <a:buClr>
                <a:schemeClr val="dk1"/>
              </a:buClr>
              <a:buSzPct val="26829"/>
              <a:buFont typeface="Arial"/>
              <a:buNone/>
            </a:pPr>
            <a:r>
              <a:rPr lang="en" sz="4100">
                <a:solidFill>
                  <a:schemeClr val="dk1"/>
                </a:solidFill>
              </a:rPr>
              <a:t>  1 2 3  </a:t>
            </a:r>
            <a:endParaRPr sz="4100">
              <a:solidFill>
                <a:schemeClr val="dk1"/>
              </a:solidFill>
            </a:endParaRPr>
          </a:p>
          <a:p>
            <a:pPr indent="0" lvl="0" marL="0" rtl="0" algn="l">
              <a:spcBef>
                <a:spcPts val="1200"/>
              </a:spcBef>
              <a:spcAft>
                <a:spcPts val="0"/>
              </a:spcAft>
              <a:buClr>
                <a:schemeClr val="dk1"/>
              </a:buClr>
              <a:buSzPct val="26829"/>
              <a:buFont typeface="Arial"/>
              <a:buNone/>
            </a:pPr>
            <a:r>
              <a:rPr lang="en" sz="4100">
                <a:solidFill>
                  <a:schemeClr val="dk1"/>
                </a:solidFill>
              </a:rPr>
              <a:t> 1 2 3 4 </a:t>
            </a:r>
            <a:endParaRPr sz="4100">
              <a:solidFill>
                <a:schemeClr val="dk1"/>
              </a:solidFill>
            </a:endParaRPr>
          </a:p>
          <a:p>
            <a:pPr indent="0" lvl="0" marL="0" rtl="0" algn="l">
              <a:spcBef>
                <a:spcPts val="1200"/>
              </a:spcBef>
              <a:spcAft>
                <a:spcPts val="1200"/>
              </a:spcAft>
              <a:buClr>
                <a:schemeClr val="dk1"/>
              </a:buClr>
              <a:buSzPct val="26829"/>
              <a:buFont typeface="Arial"/>
              <a:buNone/>
            </a:pPr>
            <a:r>
              <a:rPr lang="en" sz="4100">
                <a:solidFill>
                  <a:schemeClr val="dk1"/>
                </a:solidFill>
              </a:rPr>
              <a:t>1 2 3 4 5</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Nested While</a:t>
            </a:r>
            <a:endParaRPr/>
          </a:p>
        </p:txBody>
      </p:sp>
      <p:sp>
        <p:nvSpPr>
          <p:cNvPr id="498" name="Google Shape;498;p80"/>
          <p:cNvSpPr txBox="1"/>
          <p:nvPr>
            <p:ph idx="1" type="body"/>
          </p:nvPr>
        </p:nvSpPr>
        <p:spPr>
          <a:xfrm>
            <a:off x="311700" y="1145375"/>
            <a:ext cx="8520600" cy="3720600"/>
          </a:xfrm>
          <a:prstGeom prst="rect">
            <a:avLst/>
          </a:prstGeom>
        </p:spPr>
        <p:txBody>
          <a:bodyPr anchorCtr="0" anchor="t" bIns="91425" lIns="91425" spcFirstLastPara="1" rIns="91425" wrap="square" tIns="91425">
            <a:normAutofit fontScale="25000" lnSpcReduction="20000"/>
          </a:bodyPr>
          <a:lstStyle/>
          <a:p>
            <a:pPr indent="457200" lvl="0" marL="0" rtl="0" algn="l">
              <a:spcBef>
                <a:spcPts val="0"/>
              </a:spcBef>
              <a:spcAft>
                <a:spcPts val="0"/>
              </a:spcAft>
              <a:buClr>
                <a:schemeClr val="dk1"/>
              </a:buClr>
              <a:buSzPts val="275"/>
              <a:buFont typeface="Arial"/>
              <a:buNone/>
            </a:pPr>
            <a:r>
              <a:rPr lang="en" sz="5025"/>
              <a:t>int i=1,j;    		 	// Main Loop</a:t>
            </a:r>
            <a:endParaRPr sz="5025"/>
          </a:p>
          <a:p>
            <a:pPr indent="0" lvl="0" marL="0" rtl="0" algn="l">
              <a:spcBef>
                <a:spcPts val="0"/>
              </a:spcBef>
              <a:spcAft>
                <a:spcPts val="0"/>
              </a:spcAft>
              <a:buClr>
                <a:schemeClr val="dk1"/>
              </a:buClr>
              <a:buSzPts val="275"/>
              <a:buFont typeface="Arial"/>
              <a:buNone/>
            </a:pPr>
            <a:r>
              <a:rPr lang="en" sz="5025"/>
              <a:t>	</a:t>
            </a:r>
            <a:r>
              <a:rPr lang="en" sz="5025">
                <a:solidFill>
                  <a:srgbClr val="980000"/>
                </a:solidFill>
              </a:rPr>
              <a:t>while(i&lt;6)    		 	// Outer Loop</a:t>
            </a:r>
            <a:endParaRPr sz="5025">
              <a:solidFill>
                <a:srgbClr val="980000"/>
              </a:solidFill>
            </a:endParaRPr>
          </a:p>
          <a:p>
            <a:pPr indent="0" lvl="0" marL="0" rtl="0" algn="l">
              <a:spcBef>
                <a:spcPts val="0"/>
              </a:spcBef>
              <a:spcAft>
                <a:spcPts val="0"/>
              </a:spcAft>
              <a:buClr>
                <a:schemeClr val="dk1"/>
              </a:buClr>
              <a:buSzPts val="275"/>
              <a:buFont typeface="Arial"/>
              <a:buNone/>
            </a:pPr>
            <a:r>
              <a:rPr lang="en" sz="5025">
                <a:solidFill>
                  <a:srgbClr val="980000"/>
                </a:solidFill>
              </a:rPr>
              <a:t>	{</a:t>
            </a:r>
            <a:endParaRPr sz="5025">
              <a:solidFill>
                <a:srgbClr val="980000"/>
              </a:solidFill>
            </a:endParaRPr>
          </a:p>
          <a:p>
            <a:pPr indent="0" lvl="0" marL="0" rtl="0" algn="l">
              <a:spcBef>
                <a:spcPts val="0"/>
              </a:spcBef>
              <a:spcAft>
                <a:spcPts val="0"/>
              </a:spcAft>
              <a:buClr>
                <a:schemeClr val="dk1"/>
              </a:buClr>
              <a:buSzPts val="275"/>
              <a:buFont typeface="Arial"/>
              <a:buNone/>
            </a:pPr>
            <a:r>
              <a:rPr lang="en" sz="5025">
                <a:solidFill>
                  <a:srgbClr val="980000"/>
                </a:solidFill>
              </a:rPr>
              <a:t>        	j=1;</a:t>
            </a:r>
            <a:endParaRPr sz="5025">
              <a:solidFill>
                <a:srgbClr val="980000"/>
              </a:solidFill>
            </a:endParaRPr>
          </a:p>
          <a:p>
            <a:pPr indent="0" lvl="0" marL="0" rtl="0" algn="l">
              <a:spcBef>
                <a:spcPts val="0"/>
              </a:spcBef>
              <a:spcAft>
                <a:spcPts val="0"/>
              </a:spcAft>
              <a:buClr>
                <a:schemeClr val="dk1"/>
              </a:buClr>
              <a:buSzPts val="275"/>
              <a:buFont typeface="Arial"/>
              <a:buNone/>
            </a:pPr>
            <a:r>
              <a:rPr lang="en" sz="5025"/>
              <a:t>    		</a:t>
            </a:r>
            <a:r>
              <a:rPr lang="en" sz="5025">
                <a:solidFill>
                  <a:srgbClr val="4A86E8"/>
                </a:solidFill>
              </a:rPr>
              <a:t>while(j&lt;6-i)     	// Inside loop 1</a:t>
            </a:r>
            <a:endParaRPr sz="5025">
              <a:solidFill>
                <a:srgbClr val="4A86E8"/>
              </a:solidFill>
            </a:endParaRPr>
          </a:p>
          <a:p>
            <a:pPr indent="0" lvl="0" marL="0" rtl="0" algn="l">
              <a:spcBef>
                <a:spcPts val="0"/>
              </a:spcBef>
              <a:spcAft>
                <a:spcPts val="0"/>
              </a:spcAft>
              <a:buClr>
                <a:schemeClr val="dk1"/>
              </a:buClr>
              <a:buSzPts val="275"/>
              <a:buFont typeface="Arial"/>
              <a:buNone/>
            </a:pPr>
            <a:r>
              <a:rPr lang="en" sz="5025">
                <a:solidFill>
                  <a:srgbClr val="4A86E8"/>
                </a:solidFill>
              </a:rPr>
              <a:t>    		{</a:t>
            </a:r>
            <a:endParaRPr sz="5025">
              <a:solidFill>
                <a:srgbClr val="4A86E8"/>
              </a:solidFill>
            </a:endParaRPr>
          </a:p>
          <a:p>
            <a:pPr indent="0" lvl="0" marL="0" rtl="0" algn="l">
              <a:spcBef>
                <a:spcPts val="0"/>
              </a:spcBef>
              <a:spcAft>
                <a:spcPts val="0"/>
              </a:spcAft>
              <a:buClr>
                <a:schemeClr val="dk1"/>
              </a:buClr>
              <a:buSzPts val="275"/>
              <a:buFont typeface="Arial"/>
              <a:buNone/>
            </a:pPr>
            <a:r>
              <a:rPr lang="en" sz="5025">
                <a:solidFill>
                  <a:srgbClr val="4A86E8"/>
                </a:solidFill>
              </a:rPr>
              <a:t>    			printf(" ");</a:t>
            </a:r>
            <a:endParaRPr sz="5025">
              <a:solidFill>
                <a:srgbClr val="4A86E8"/>
              </a:solidFill>
            </a:endParaRPr>
          </a:p>
          <a:p>
            <a:pPr indent="0" lvl="0" marL="0" rtl="0" algn="l">
              <a:spcBef>
                <a:spcPts val="0"/>
              </a:spcBef>
              <a:spcAft>
                <a:spcPts val="0"/>
              </a:spcAft>
              <a:buClr>
                <a:schemeClr val="dk1"/>
              </a:buClr>
              <a:buSzPts val="275"/>
              <a:buFont typeface="Arial"/>
              <a:buNone/>
            </a:pPr>
            <a:r>
              <a:rPr lang="en" sz="5025">
                <a:solidFill>
                  <a:srgbClr val="4A86E8"/>
                </a:solidFill>
              </a:rPr>
              <a:t>     		j++;</a:t>
            </a:r>
            <a:endParaRPr sz="5025">
              <a:solidFill>
                <a:srgbClr val="4A86E8"/>
              </a:solidFill>
            </a:endParaRPr>
          </a:p>
          <a:p>
            <a:pPr indent="0" lvl="0" marL="0" rtl="0" algn="l">
              <a:spcBef>
                <a:spcPts val="0"/>
              </a:spcBef>
              <a:spcAft>
                <a:spcPts val="0"/>
              </a:spcAft>
              <a:buClr>
                <a:schemeClr val="dk1"/>
              </a:buClr>
              <a:buSzPts val="275"/>
              <a:buFont typeface="Arial"/>
              <a:buNone/>
            </a:pPr>
            <a:r>
              <a:rPr lang="en" sz="5025">
                <a:solidFill>
                  <a:srgbClr val="4A86E8"/>
                </a:solidFill>
              </a:rPr>
              <a:t>    		}</a:t>
            </a:r>
            <a:endParaRPr sz="5025">
              <a:solidFill>
                <a:srgbClr val="4A86E8"/>
              </a:solidFill>
            </a:endParaRPr>
          </a:p>
          <a:p>
            <a:pPr indent="0" lvl="0" marL="914400" rtl="0" algn="l">
              <a:spcBef>
                <a:spcPts val="0"/>
              </a:spcBef>
              <a:spcAft>
                <a:spcPts val="0"/>
              </a:spcAft>
              <a:buClr>
                <a:schemeClr val="dk1"/>
              </a:buClr>
              <a:buSzPts val="275"/>
              <a:buFont typeface="Arial"/>
              <a:buNone/>
            </a:pPr>
            <a:r>
              <a:rPr lang="en" sz="5025">
                <a:solidFill>
                  <a:srgbClr val="980000"/>
                </a:solidFill>
              </a:rPr>
              <a:t>j=1;</a:t>
            </a:r>
            <a:endParaRPr sz="5025">
              <a:solidFill>
                <a:srgbClr val="980000"/>
              </a:solidFill>
            </a:endParaRPr>
          </a:p>
          <a:p>
            <a:pPr indent="0" lvl="0" marL="0" rtl="0" algn="l">
              <a:spcBef>
                <a:spcPts val="0"/>
              </a:spcBef>
              <a:spcAft>
                <a:spcPts val="0"/>
              </a:spcAft>
              <a:buClr>
                <a:schemeClr val="dk1"/>
              </a:buClr>
              <a:buSzPts val="275"/>
              <a:buFont typeface="Arial"/>
              <a:buNone/>
            </a:pPr>
            <a:r>
              <a:rPr lang="en" sz="5025">
                <a:solidFill>
                  <a:srgbClr val="4A86E8"/>
                </a:solidFill>
              </a:rPr>
              <a:t>    		</a:t>
            </a:r>
            <a:r>
              <a:rPr lang="en" sz="5025">
                <a:solidFill>
                  <a:srgbClr val="6AA84F"/>
                </a:solidFill>
              </a:rPr>
              <a:t>while(j&lt;i)       	// Inside Loop 2</a:t>
            </a:r>
            <a:endParaRPr sz="5025">
              <a:solidFill>
                <a:srgbClr val="6AA84F"/>
              </a:solidFill>
            </a:endParaRPr>
          </a:p>
          <a:p>
            <a:pPr indent="0" lvl="0" marL="0" rtl="0" algn="l">
              <a:spcBef>
                <a:spcPts val="0"/>
              </a:spcBef>
              <a:spcAft>
                <a:spcPts val="0"/>
              </a:spcAft>
              <a:buClr>
                <a:schemeClr val="dk1"/>
              </a:buClr>
              <a:buSzPts val="275"/>
              <a:buFont typeface="Arial"/>
              <a:buNone/>
            </a:pPr>
            <a:r>
              <a:rPr lang="en" sz="5025">
                <a:solidFill>
                  <a:srgbClr val="6AA84F"/>
                </a:solidFill>
              </a:rPr>
              <a:t>    		{</a:t>
            </a:r>
            <a:endParaRPr sz="5025">
              <a:solidFill>
                <a:srgbClr val="6AA84F"/>
              </a:solidFill>
            </a:endParaRPr>
          </a:p>
          <a:p>
            <a:pPr indent="0" lvl="0" marL="0" rtl="0" algn="l">
              <a:spcBef>
                <a:spcPts val="0"/>
              </a:spcBef>
              <a:spcAft>
                <a:spcPts val="0"/>
              </a:spcAft>
              <a:buClr>
                <a:schemeClr val="dk1"/>
              </a:buClr>
              <a:buSzPts val="275"/>
              <a:buFont typeface="Arial"/>
              <a:buNone/>
            </a:pPr>
            <a:r>
              <a:rPr lang="en" sz="5025">
                <a:solidFill>
                  <a:srgbClr val="6AA84F"/>
                </a:solidFill>
              </a:rPr>
              <a:t>    			printf("%d ",j);</a:t>
            </a:r>
            <a:endParaRPr sz="5025">
              <a:solidFill>
                <a:srgbClr val="6AA84F"/>
              </a:solidFill>
            </a:endParaRPr>
          </a:p>
          <a:p>
            <a:pPr indent="0" lvl="0" marL="0" rtl="0" algn="l">
              <a:spcBef>
                <a:spcPts val="0"/>
              </a:spcBef>
              <a:spcAft>
                <a:spcPts val="0"/>
              </a:spcAft>
              <a:buClr>
                <a:schemeClr val="dk1"/>
              </a:buClr>
              <a:buSzPts val="275"/>
              <a:buFont typeface="Arial"/>
              <a:buNone/>
            </a:pPr>
            <a:r>
              <a:rPr lang="en" sz="5025">
                <a:solidFill>
                  <a:srgbClr val="6AA84F"/>
                </a:solidFill>
              </a:rPr>
              <a:t>     		j++;</a:t>
            </a:r>
            <a:endParaRPr sz="5025">
              <a:solidFill>
                <a:srgbClr val="6AA84F"/>
              </a:solidFill>
            </a:endParaRPr>
          </a:p>
          <a:p>
            <a:pPr indent="0" lvl="0" marL="0" rtl="0" algn="l">
              <a:spcBef>
                <a:spcPts val="0"/>
              </a:spcBef>
              <a:spcAft>
                <a:spcPts val="0"/>
              </a:spcAft>
              <a:buClr>
                <a:schemeClr val="dk1"/>
              </a:buClr>
              <a:buSzPts val="275"/>
              <a:buFont typeface="Arial"/>
              <a:buNone/>
            </a:pPr>
            <a:r>
              <a:rPr lang="en" sz="5025">
                <a:solidFill>
                  <a:srgbClr val="6AA84F"/>
                </a:solidFill>
              </a:rPr>
              <a:t>       	 </a:t>
            </a:r>
            <a:endParaRPr sz="5025">
              <a:solidFill>
                <a:srgbClr val="6AA84F"/>
              </a:solidFill>
            </a:endParaRPr>
          </a:p>
          <a:p>
            <a:pPr indent="0" lvl="0" marL="0" rtl="0" algn="l">
              <a:spcBef>
                <a:spcPts val="0"/>
              </a:spcBef>
              <a:spcAft>
                <a:spcPts val="0"/>
              </a:spcAft>
              <a:buClr>
                <a:schemeClr val="dk1"/>
              </a:buClr>
              <a:buSzPts val="275"/>
              <a:buFont typeface="Arial"/>
              <a:buNone/>
            </a:pPr>
            <a:r>
              <a:rPr lang="en" sz="5025">
                <a:solidFill>
                  <a:srgbClr val="6AA84F"/>
                </a:solidFill>
              </a:rPr>
              <a:t>    		}</a:t>
            </a:r>
            <a:endParaRPr sz="5025">
              <a:solidFill>
                <a:srgbClr val="4A86E8"/>
              </a:solidFill>
            </a:endParaRPr>
          </a:p>
          <a:p>
            <a:pPr indent="0" lvl="0" marL="0" rtl="0" algn="l">
              <a:spcBef>
                <a:spcPts val="0"/>
              </a:spcBef>
              <a:spcAft>
                <a:spcPts val="0"/>
              </a:spcAft>
              <a:buClr>
                <a:schemeClr val="dk1"/>
              </a:buClr>
              <a:buSzPts val="275"/>
              <a:buFont typeface="Arial"/>
              <a:buNone/>
            </a:pPr>
            <a:r>
              <a:rPr lang="en" sz="5025"/>
              <a:t>    		</a:t>
            </a:r>
            <a:r>
              <a:rPr lang="en" sz="5025">
                <a:solidFill>
                  <a:srgbClr val="980000"/>
                </a:solidFill>
              </a:rPr>
              <a:t>printf("\n");    	// Outer Loop</a:t>
            </a:r>
            <a:endParaRPr sz="5025">
              <a:solidFill>
                <a:srgbClr val="980000"/>
              </a:solidFill>
            </a:endParaRPr>
          </a:p>
          <a:p>
            <a:pPr indent="0" lvl="0" marL="0" rtl="0" algn="l">
              <a:spcBef>
                <a:spcPts val="0"/>
              </a:spcBef>
              <a:spcAft>
                <a:spcPts val="0"/>
              </a:spcAft>
              <a:buClr>
                <a:schemeClr val="dk1"/>
              </a:buClr>
              <a:buSzPts val="275"/>
              <a:buFont typeface="Arial"/>
              <a:buNone/>
            </a:pPr>
            <a:r>
              <a:rPr lang="en" sz="5025">
                <a:solidFill>
                  <a:srgbClr val="980000"/>
                </a:solidFill>
              </a:rPr>
              <a:t>    		i++;</a:t>
            </a:r>
            <a:endParaRPr sz="5025">
              <a:solidFill>
                <a:srgbClr val="980000"/>
              </a:solidFill>
            </a:endParaRPr>
          </a:p>
          <a:p>
            <a:pPr indent="457200" lvl="0" marL="0" rtl="0" algn="l">
              <a:spcBef>
                <a:spcPts val="0"/>
              </a:spcBef>
              <a:spcAft>
                <a:spcPts val="0"/>
              </a:spcAft>
              <a:buClr>
                <a:schemeClr val="dk1"/>
              </a:buClr>
              <a:buSzPts val="275"/>
              <a:buFont typeface="Arial"/>
              <a:buNone/>
            </a:pPr>
            <a:r>
              <a:rPr lang="en" sz="5025">
                <a:solidFill>
                  <a:srgbClr val="980000"/>
                </a:solidFill>
              </a:rPr>
              <a:t>}</a:t>
            </a:r>
            <a:endParaRPr sz="5025">
              <a:solidFill>
                <a:srgbClr val="980000"/>
              </a:solidFill>
            </a:endParaRPr>
          </a:p>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
                <a:solidFill>
                  <a:schemeClr val="dk1"/>
                </a:solidFill>
              </a:rPr>
              <a:t>Can you print this using NESTED WHILE loop?</a:t>
            </a:r>
            <a:endParaRPr/>
          </a:p>
        </p:txBody>
      </p:sp>
      <p:sp>
        <p:nvSpPr>
          <p:cNvPr id="504" name="Google Shape;504;p81"/>
          <p:cNvSpPr txBox="1"/>
          <p:nvPr>
            <p:ph idx="1" type="body"/>
          </p:nvPr>
        </p:nvSpPr>
        <p:spPr>
          <a:xfrm>
            <a:off x="1906575" y="1228675"/>
            <a:ext cx="6925800" cy="33402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Clr>
                <a:schemeClr val="dk1"/>
              </a:buClr>
              <a:buSzPct val="26829"/>
              <a:buFont typeface="Arial"/>
              <a:buNone/>
            </a:pPr>
            <a:r>
              <a:rPr lang="en" sz="4100">
                <a:solidFill>
                  <a:schemeClr val="dk1"/>
                </a:solidFill>
              </a:rPr>
              <a:t>    1  2(i) + 1 // 2(i)-1 		</a:t>
            </a:r>
            <a:endParaRPr sz="4100">
              <a:solidFill>
                <a:schemeClr val="dk1"/>
              </a:solidFill>
            </a:endParaRPr>
          </a:p>
          <a:p>
            <a:pPr indent="0" lvl="0" marL="0" rtl="0" algn="l">
              <a:spcBef>
                <a:spcPts val="1200"/>
              </a:spcBef>
              <a:spcAft>
                <a:spcPts val="0"/>
              </a:spcAft>
              <a:buClr>
                <a:schemeClr val="dk1"/>
              </a:buClr>
              <a:buSzPct val="26829"/>
              <a:buFont typeface="Arial"/>
              <a:buNone/>
            </a:pPr>
            <a:r>
              <a:rPr lang="en" sz="4100">
                <a:solidFill>
                  <a:schemeClr val="dk1"/>
                </a:solidFill>
              </a:rPr>
              <a:t>   123 </a:t>
            </a:r>
            <a:endParaRPr sz="4100">
              <a:solidFill>
                <a:schemeClr val="dk1"/>
              </a:solidFill>
            </a:endParaRPr>
          </a:p>
          <a:p>
            <a:pPr indent="0" lvl="0" marL="0" rtl="0" algn="l">
              <a:spcBef>
                <a:spcPts val="1200"/>
              </a:spcBef>
              <a:spcAft>
                <a:spcPts val="0"/>
              </a:spcAft>
              <a:buClr>
                <a:schemeClr val="dk1"/>
              </a:buClr>
              <a:buSzPct val="26829"/>
              <a:buFont typeface="Arial"/>
              <a:buNone/>
            </a:pPr>
            <a:r>
              <a:rPr lang="en" sz="4100">
                <a:solidFill>
                  <a:schemeClr val="dk1"/>
                </a:solidFill>
              </a:rPr>
              <a:t>  12345  </a:t>
            </a:r>
            <a:endParaRPr sz="4100">
              <a:solidFill>
                <a:schemeClr val="dk1"/>
              </a:solidFill>
            </a:endParaRPr>
          </a:p>
          <a:p>
            <a:pPr indent="0" lvl="0" marL="0" rtl="0" algn="l">
              <a:spcBef>
                <a:spcPts val="1200"/>
              </a:spcBef>
              <a:spcAft>
                <a:spcPts val="0"/>
              </a:spcAft>
              <a:buClr>
                <a:schemeClr val="dk1"/>
              </a:buClr>
              <a:buSzPct val="26829"/>
              <a:buFont typeface="Arial"/>
              <a:buNone/>
            </a:pPr>
            <a:r>
              <a:rPr lang="en" sz="4100">
                <a:solidFill>
                  <a:schemeClr val="dk1"/>
                </a:solidFill>
              </a:rPr>
              <a:t> 1234567 </a:t>
            </a:r>
            <a:endParaRPr sz="4100">
              <a:solidFill>
                <a:schemeClr val="dk1"/>
              </a:solidFill>
            </a:endParaRPr>
          </a:p>
          <a:p>
            <a:pPr indent="0" lvl="0" marL="0" rtl="0" algn="l">
              <a:spcBef>
                <a:spcPts val="1200"/>
              </a:spcBef>
              <a:spcAft>
                <a:spcPts val="1200"/>
              </a:spcAft>
              <a:buClr>
                <a:schemeClr val="dk1"/>
              </a:buClr>
              <a:buSzPct val="26829"/>
              <a:buFont typeface="Arial"/>
              <a:buNone/>
            </a:pPr>
            <a:r>
              <a:rPr lang="en" sz="4100">
                <a:solidFill>
                  <a:schemeClr val="dk1"/>
                </a:solidFill>
              </a:rPr>
              <a:t>123456789</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POINTERS DEFINITION</a:t>
            </a:r>
            <a:endParaRPr/>
          </a:p>
        </p:txBody>
      </p:sp>
      <p:sp>
        <p:nvSpPr>
          <p:cNvPr id="101" name="Google Shape;101;p1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3100">
                <a:solidFill>
                  <a:srgbClr val="9900FF"/>
                </a:solidFill>
              </a:rPr>
              <a:t>&amp;</a:t>
            </a:r>
            <a:r>
              <a:rPr lang="en" sz="3100">
                <a:solidFill>
                  <a:schemeClr val="dk1"/>
                </a:solidFill>
              </a:rPr>
              <a:t> </a:t>
            </a:r>
            <a:r>
              <a:rPr lang="en" sz="3100">
                <a:solidFill>
                  <a:schemeClr val="dk1"/>
                </a:solidFill>
                <a:highlight>
                  <a:srgbClr val="D9EAD3"/>
                </a:highlight>
              </a:rPr>
              <a:t>Address Operator    </a:t>
            </a:r>
            <a:endParaRPr sz="3100">
              <a:solidFill>
                <a:schemeClr val="dk1"/>
              </a:solidFill>
              <a:highlight>
                <a:srgbClr val="D9EAD3"/>
              </a:highlight>
            </a:endParaRPr>
          </a:p>
          <a:p>
            <a:pPr indent="0" lvl="0" marL="0" rtl="0" algn="l">
              <a:spcBef>
                <a:spcPts val="1200"/>
              </a:spcBef>
              <a:spcAft>
                <a:spcPts val="0"/>
              </a:spcAft>
              <a:buNone/>
            </a:pPr>
            <a:r>
              <a:rPr lang="en" sz="3100">
                <a:solidFill>
                  <a:srgbClr val="9900FF"/>
                </a:solidFill>
              </a:rPr>
              <a:t>*</a:t>
            </a:r>
            <a:r>
              <a:rPr lang="en" sz="3100">
                <a:solidFill>
                  <a:schemeClr val="dk1"/>
                </a:solidFill>
              </a:rPr>
              <a:t> </a:t>
            </a:r>
            <a:r>
              <a:rPr lang="en" sz="3100">
                <a:solidFill>
                  <a:schemeClr val="dk1"/>
                </a:solidFill>
                <a:highlight>
                  <a:srgbClr val="D9EAD3"/>
                </a:highlight>
              </a:rPr>
              <a:t>Dereferencing Operator</a:t>
            </a:r>
            <a:endParaRPr sz="3100">
              <a:solidFill>
                <a:schemeClr val="dk1"/>
              </a:solidFill>
              <a:highlight>
                <a:srgbClr val="D9EAD3"/>
              </a:highlight>
            </a:endParaRPr>
          </a:p>
          <a:p>
            <a:pPr indent="0" lvl="0" marL="0" rtl="0" algn="l">
              <a:spcBef>
                <a:spcPts val="1200"/>
              </a:spcBef>
              <a:spcAft>
                <a:spcPts val="0"/>
              </a:spcAft>
              <a:buClr>
                <a:schemeClr val="dk1"/>
              </a:buClr>
              <a:buSzPct val="35483"/>
              <a:buFont typeface="Arial"/>
              <a:buNone/>
            </a:pPr>
            <a:r>
              <a:rPr lang="en" sz="3100">
                <a:solidFill>
                  <a:srgbClr val="9900FF"/>
                </a:solidFill>
              </a:rPr>
              <a:t>int</a:t>
            </a:r>
            <a:r>
              <a:rPr lang="en" sz="3100">
                <a:solidFill>
                  <a:schemeClr val="dk1"/>
                </a:solidFill>
              </a:rPr>
              <a:t> </a:t>
            </a:r>
            <a:r>
              <a:rPr lang="en" sz="3100">
                <a:solidFill>
                  <a:schemeClr val="dk1"/>
                </a:solidFill>
                <a:highlight>
                  <a:srgbClr val="F4CCCC"/>
                </a:highlight>
              </a:rPr>
              <a:t>x</a:t>
            </a:r>
            <a:r>
              <a:rPr lang="en" sz="3100">
                <a:solidFill>
                  <a:schemeClr val="dk1"/>
                </a:solidFill>
              </a:rPr>
              <a:t> = 10;    </a:t>
            </a:r>
            <a:endParaRPr sz="3100">
              <a:solidFill>
                <a:schemeClr val="dk1"/>
              </a:solidFill>
            </a:endParaRPr>
          </a:p>
          <a:p>
            <a:pPr indent="0" lvl="0" marL="0" rtl="0" algn="l">
              <a:spcBef>
                <a:spcPts val="1200"/>
              </a:spcBef>
              <a:spcAft>
                <a:spcPts val="0"/>
              </a:spcAft>
              <a:buClr>
                <a:schemeClr val="dk1"/>
              </a:buClr>
              <a:buSzPct val="35483"/>
              <a:buFont typeface="Arial"/>
              <a:buNone/>
            </a:pPr>
            <a:r>
              <a:rPr lang="en" sz="3100">
                <a:solidFill>
                  <a:srgbClr val="9900FF"/>
                </a:solidFill>
              </a:rPr>
              <a:t>int</a:t>
            </a:r>
            <a:r>
              <a:rPr lang="en" sz="3100">
                <a:solidFill>
                  <a:schemeClr val="dk1"/>
                </a:solidFill>
              </a:rPr>
              <a:t> </a:t>
            </a:r>
            <a:r>
              <a:rPr lang="en" sz="3100">
                <a:solidFill>
                  <a:schemeClr val="dk1"/>
                </a:solidFill>
                <a:highlight>
                  <a:srgbClr val="F4CCCC"/>
                </a:highlight>
              </a:rPr>
              <a:t>*y</a:t>
            </a:r>
            <a:r>
              <a:rPr lang="en" sz="3100">
                <a:solidFill>
                  <a:schemeClr val="dk1"/>
                </a:solidFill>
              </a:rPr>
              <a:t> = &amp;x; or </a:t>
            </a:r>
            <a:r>
              <a:rPr lang="en" sz="3100">
                <a:solidFill>
                  <a:srgbClr val="9900FF"/>
                </a:solidFill>
              </a:rPr>
              <a:t>int</a:t>
            </a:r>
            <a:r>
              <a:rPr lang="en" sz="3100">
                <a:solidFill>
                  <a:schemeClr val="dk1"/>
                </a:solidFill>
              </a:rPr>
              <a:t> </a:t>
            </a:r>
            <a:r>
              <a:rPr lang="en" sz="3100">
                <a:solidFill>
                  <a:schemeClr val="dk1"/>
                </a:solidFill>
                <a:highlight>
                  <a:srgbClr val="F4CCCC"/>
                </a:highlight>
              </a:rPr>
              <a:t>*y</a:t>
            </a:r>
            <a:r>
              <a:rPr lang="en" sz="3100">
                <a:solidFill>
                  <a:schemeClr val="dk1"/>
                </a:solidFill>
              </a:rPr>
              <a:t>; y = &amp;x;</a:t>
            </a:r>
            <a:endParaRPr sz="3100">
              <a:solidFill>
                <a:schemeClr val="dk1"/>
              </a:solidFill>
              <a:highlight>
                <a:srgbClr val="F4CCCC"/>
              </a:highlight>
            </a:endParaRPr>
          </a:p>
          <a:p>
            <a:pPr indent="0" lvl="0" marL="0" rtl="0" algn="l">
              <a:spcBef>
                <a:spcPts val="1200"/>
              </a:spcBef>
              <a:spcAft>
                <a:spcPts val="0"/>
              </a:spcAft>
              <a:buClr>
                <a:schemeClr val="dk1"/>
              </a:buClr>
              <a:buSzPts val="688"/>
              <a:buFont typeface="Arial"/>
              <a:buNone/>
            </a:pPr>
            <a:r>
              <a:rPr lang="en" sz="6250">
                <a:solidFill>
                  <a:srgbClr val="DD7E6B"/>
                </a:solidFill>
              </a:rPr>
              <a:t>printf</a:t>
            </a:r>
            <a:r>
              <a:rPr lang="en" sz="6250">
                <a:solidFill>
                  <a:schemeClr val="dk1"/>
                </a:solidFill>
              </a:rPr>
              <a:t>("</a:t>
            </a:r>
            <a:r>
              <a:rPr lang="en" sz="6250">
                <a:solidFill>
                  <a:srgbClr val="6AA84F"/>
                </a:solidFill>
              </a:rPr>
              <a:t>%d %d\n</a:t>
            </a:r>
            <a:r>
              <a:rPr lang="en" sz="6250">
                <a:solidFill>
                  <a:schemeClr val="dk1"/>
                </a:solidFill>
              </a:rPr>
              <a:t>",x,y);</a:t>
            </a:r>
            <a:endParaRPr sz="6250">
              <a:solidFill>
                <a:schemeClr val="dk1"/>
              </a:solidFill>
            </a:endParaRPr>
          </a:p>
          <a:p>
            <a:pPr indent="0" lvl="0" marL="0" rtl="0" algn="l">
              <a:spcBef>
                <a:spcPts val="0"/>
              </a:spcBef>
              <a:spcAft>
                <a:spcPts val="0"/>
              </a:spcAft>
              <a:buClr>
                <a:schemeClr val="dk1"/>
              </a:buClr>
              <a:buSzPts val="688"/>
              <a:buFont typeface="Arial"/>
              <a:buNone/>
            </a:pPr>
            <a:r>
              <a:rPr lang="en" sz="6250">
                <a:solidFill>
                  <a:srgbClr val="DD7E6B"/>
                </a:solidFill>
              </a:rPr>
              <a:t>printf</a:t>
            </a:r>
            <a:r>
              <a:rPr lang="en" sz="6250">
                <a:solidFill>
                  <a:schemeClr val="dk1"/>
                </a:solidFill>
              </a:rPr>
              <a:t>("</a:t>
            </a:r>
            <a:r>
              <a:rPr lang="en" sz="6250">
                <a:solidFill>
                  <a:srgbClr val="6AA84F"/>
                </a:solidFill>
              </a:rPr>
              <a:t>%d %d\n</a:t>
            </a:r>
            <a:r>
              <a:rPr lang="en" sz="6250">
                <a:solidFill>
                  <a:schemeClr val="dk1"/>
                </a:solidFill>
              </a:rPr>
              <a:t>", &amp;x, &amp;y);</a:t>
            </a:r>
            <a:endParaRPr sz="6250">
              <a:solidFill>
                <a:schemeClr val="dk1"/>
              </a:solidFill>
            </a:endParaRPr>
          </a:p>
          <a:p>
            <a:pPr indent="0" lvl="0" marL="0" rtl="0" algn="l">
              <a:spcBef>
                <a:spcPts val="0"/>
              </a:spcBef>
              <a:spcAft>
                <a:spcPts val="1200"/>
              </a:spcAft>
              <a:buNone/>
            </a:pPr>
            <a:r>
              <a:t/>
            </a:r>
            <a:endParaRPr sz="3100">
              <a:solidFill>
                <a:schemeClr val="dk1"/>
              </a:solidFill>
              <a:highlight>
                <a:srgbClr val="F4CCCC"/>
              </a:highlight>
            </a:endParaRPr>
          </a:p>
        </p:txBody>
      </p:sp>
      <p:pic>
        <p:nvPicPr>
          <p:cNvPr id="102" name="Google Shape;102;p19"/>
          <p:cNvPicPr preferRelativeResize="0"/>
          <p:nvPr/>
        </p:nvPicPr>
        <p:blipFill>
          <a:blip r:embed="rId3">
            <a:alphaModFix/>
          </a:blip>
          <a:stretch>
            <a:fillRect/>
          </a:stretch>
        </p:blipFill>
        <p:spPr>
          <a:xfrm>
            <a:off x="5158900" y="1093859"/>
            <a:ext cx="2685675" cy="1031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Nested While</a:t>
            </a:r>
            <a:endParaRPr/>
          </a:p>
        </p:txBody>
      </p:sp>
      <p:sp>
        <p:nvSpPr>
          <p:cNvPr id="510" name="Google Shape;510;p82"/>
          <p:cNvSpPr txBox="1"/>
          <p:nvPr>
            <p:ph idx="1" type="body"/>
          </p:nvPr>
        </p:nvSpPr>
        <p:spPr>
          <a:xfrm>
            <a:off x="311700" y="1145375"/>
            <a:ext cx="8520600" cy="3720600"/>
          </a:xfrm>
          <a:prstGeom prst="rect">
            <a:avLst/>
          </a:prstGeom>
        </p:spPr>
        <p:txBody>
          <a:bodyPr anchorCtr="0" anchor="t" bIns="91425" lIns="91425" spcFirstLastPara="1" rIns="91425" wrap="square" tIns="91425">
            <a:normAutofit fontScale="25000" lnSpcReduction="20000"/>
          </a:bodyPr>
          <a:lstStyle/>
          <a:p>
            <a:pPr indent="457200" lvl="0" marL="0" rtl="0" algn="l">
              <a:spcBef>
                <a:spcPts val="0"/>
              </a:spcBef>
              <a:spcAft>
                <a:spcPts val="0"/>
              </a:spcAft>
              <a:buClr>
                <a:schemeClr val="dk1"/>
              </a:buClr>
              <a:buSzPts val="275"/>
              <a:buFont typeface="Arial"/>
              <a:buNone/>
            </a:pPr>
            <a:r>
              <a:rPr lang="en" sz="5025"/>
              <a:t>int i=1,j;    		 	// Main Loop</a:t>
            </a:r>
            <a:endParaRPr sz="5025"/>
          </a:p>
          <a:p>
            <a:pPr indent="0" lvl="0" marL="0" rtl="0" algn="l">
              <a:spcBef>
                <a:spcPts val="0"/>
              </a:spcBef>
              <a:spcAft>
                <a:spcPts val="0"/>
              </a:spcAft>
              <a:buClr>
                <a:schemeClr val="dk1"/>
              </a:buClr>
              <a:buSzPts val="275"/>
              <a:buFont typeface="Arial"/>
              <a:buNone/>
            </a:pPr>
            <a:r>
              <a:rPr lang="en" sz="5025"/>
              <a:t>	</a:t>
            </a:r>
            <a:r>
              <a:rPr lang="en" sz="5025">
                <a:solidFill>
                  <a:srgbClr val="980000"/>
                </a:solidFill>
              </a:rPr>
              <a:t>while(i&lt;6)    		 	// Outer Loop</a:t>
            </a:r>
            <a:endParaRPr sz="5025">
              <a:solidFill>
                <a:srgbClr val="980000"/>
              </a:solidFill>
            </a:endParaRPr>
          </a:p>
          <a:p>
            <a:pPr indent="0" lvl="0" marL="0" rtl="0" algn="l">
              <a:spcBef>
                <a:spcPts val="0"/>
              </a:spcBef>
              <a:spcAft>
                <a:spcPts val="0"/>
              </a:spcAft>
              <a:buClr>
                <a:schemeClr val="dk1"/>
              </a:buClr>
              <a:buSzPts val="275"/>
              <a:buFont typeface="Arial"/>
              <a:buNone/>
            </a:pPr>
            <a:r>
              <a:rPr lang="en" sz="5025">
                <a:solidFill>
                  <a:srgbClr val="980000"/>
                </a:solidFill>
              </a:rPr>
              <a:t>	{</a:t>
            </a:r>
            <a:endParaRPr sz="5025">
              <a:solidFill>
                <a:srgbClr val="980000"/>
              </a:solidFill>
            </a:endParaRPr>
          </a:p>
          <a:p>
            <a:pPr indent="0" lvl="0" marL="0" rtl="0" algn="l">
              <a:spcBef>
                <a:spcPts val="0"/>
              </a:spcBef>
              <a:spcAft>
                <a:spcPts val="0"/>
              </a:spcAft>
              <a:buClr>
                <a:schemeClr val="dk1"/>
              </a:buClr>
              <a:buSzPts val="275"/>
              <a:buFont typeface="Arial"/>
              <a:buNone/>
            </a:pPr>
            <a:r>
              <a:rPr lang="en" sz="5025">
                <a:solidFill>
                  <a:srgbClr val="980000"/>
                </a:solidFill>
              </a:rPr>
              <a:t>        	j=1;</a:t>
            </a:r>
            <a:endParaRPr sz="5025">
              <a:solidFill>
                <a:srgbClr val="980000"/>
              </a:solidFill>
            </a:endParaRPr>
          </a:p>
          <a:p>
            <a:pPr indent="0" lvl="0" marL="0" rtl="0" algn="l">
              <a:spcBef>
                <a:spcPts val="0"/>
              </a:spcBef>
              <a:spcAft>
                <a:spcPts val="0"/>
              </a:spcAft>
              <a:buClr>
                <a:schemeClr val="dk1"/>
              </a:buClr>
              <a:buSzPts val="275"/>
              <a:buFont typeface="Arial"/>
              <a:buNone/>
            </a:pPr>
            <a:r>
              <a:rPr lang="en" sz="5025"/>
              <a:t>    		</a:t>
            </a:r>
            <a:r>
              <a:rPr lang="en" sz="5025">
                <a:solidFill>
                  <a:srgbClr val="4A86E8"/>
                </a:solidFill>
              </a:rPr>
              <a:t>while(j&lt;6-i)     	// Inside loop 1</a:t>
            </a:r>
            <a:endParaRPr sz="5025">
              <a:solidFill>
                <a:srgbClr val="4A86E8"/>
              </a:solidFill>
            </a:endParaRPr>
          </a:p>
          <a:p>
            <a:pPr indent="0" lvl="0" marL="0" rtl="0" algn="l">
              <a:spcBef>
                <a:spcPts val="0"/>
              </a:spcBef>
              <a:spcAft>
                <a:spcPts val="0"/>
              </a:spcAft>
              <a:buClr>
                <a:schemeClr val="dk1"/>
              </a:buClr>
              <a:buSzPts val="275"/>
              <a:buFont typeface="Arial"/>
              <a:buNone/>
            </a:pPr>
            <a:r>
              <a:rPr lang="en" sz="5025">
                <a:solidFill>
                  <a:srgbClr val="4A86E8"/>
                </a:solidFill>
              </a:rPr>
              <a:t>    		{</a:t>
            </a:r>
            <a:endParaRPr sz="5025">
              <a:solidFill>
                <a:srgbClr val="4A86E8"/>
              </a:solidFill>
            </a:endParaRPr>
          </a:p>
          <a:p>
            <a:pPr indent="0" lvl="0" marL="0" rtl="0" algn="l">
              <a:spcBef>
                <a:spcPts val="0"/>
              </a:spcBef>
              <a:spcAft>
                <a:spcPts val="0"/>
              </a:spcAft>
              <a:buClr>
                <a:schemeClr val="dk1"/>
              </a:buClr>
              <a:buSzPts val="275"/>
              <a:buFont typeface="Arial"/>
              <a:buNone/>
            </a:pPr>
            <a:r>
              <a:rPr lang="en" sz="5025">
                <a:solidFill>
                  <a:srgbClr val="4A86E8"/>
                </a:solidFill>
              </a:rPr>
              <a:t>    			printf(" ");</a:t>
            </a:r>
            <a:endParaRPr sz="5025">
              <a:solidFill>
                <a:srgbClr val="4A86E8"/>
              </a:solidFill>
            </a:endParaRPr>
          </a:p>
          <a:p>
            <a:pPr indent="0" lvl="0" marL="0" rtl="0" algn="l">
              <a:spcBef>
                <a:spcPts val="0"/>
              </a:spcBef>
              <a:spcAft>
                <a:spcPts val="0"/>
              </a:spcAft>
              <a:buClr>
                <a:schemeClr val="dk1"/>
              </a:buClr>
              <a:buSzPts val="275"/>
              <a:buFont typeface="Arial"/>
              <a:buNone/>
            </a:pPr>
            <a:r>
              <a:rPr lang="en" sz="5025">
                <a:solidFill>
                  <a:srgbClr val="4A86E8"/>
                </a:solidFill>
              </a:rPr>
              <a:t>     		j++;</a:t>
            </a:r>
            <a:endParaRPr sz="5025">
              <a:solidFill>
                <a:srgbClr val="4A86E8"/>
              </a:solidFill>
            </a:endParaRPr>
          </a:p>
          <a:p>
            <a:pPr indent="0" lvl="0" marL="0" rtl="0" algn="l">
              <a:spcBef>
                <a:spcPts val="0"/>
              </a:spcBef>
              <a:spcAft>
                <a:spcPts val="0"/>
              </a:spcAft>
              <a:buClr>
                <a:schemeClr val="dk1"/>
              </a:buClr>
              <a:buSzPts val="275"/>
              <a:buFont typeface="Arial"/>
              <a:buNone/>
            </a:pPr>
            <a:r>
              <a:rPr lang="en" sz="5025">
                <a:solidFill>
                  <a:srgbClr val="4A86E8"/>
                </a:solidFill>
              </a:rPr>
              <a:t>    		}</a:t>
            </a:r>
            <a:endParaRPr sz="5025">
              <a:solidFill>
                <a:srgbClr val="4A86E8"/>
              </a:solidFill>
            </a:endParaRPr>
          </a:p>
          <a:p>
            <a:pPr indent="0" lvl="0" marL="914400" rtl="0" algn="l">
              <a:spcBef>
                <a:spcPts val="0"/>
              </a:spcBef>
              <a:spcAft>
                <a:spcPts val="0"/>
              </a:spcAft>
              <a:buClr>
                <a:schemeClr val="dk1"/>
              </a:buClr>
              <a:buSzPts val="275"/>
              <a:buFont typeface="Arial"/>
              <a:buNone/>
            </a:pPr>
            <a:r>
              <a:rPr lang="en" sz="5025">
                <a:solidFill>
                  <a:srgbClr val="980000"/>
                </a:solidFill>
              </a:rPr>
              <a:t>j=1;</a:t>
            </a:r>
            <a:endParaRPr sz="5025">
              <a:solidFill>
                <a:srgbClr val="980000"/>
              </a:solidFill>
            </a:endParaRPr>
          </a:p>
          <a:p>
            <a:pPr indent="0" lvl="0" marL="0" rtl="0" algn="l">
              <a:spcBef>
                <a:spcPts val="0"/>
              </a:spcBef>
              <a:spcAft>
                <a:spcPts val="0"/>
              </a:spcAft>
              <a:buClr>
                <a:schemeClr val="dk1"/>
              </a:buClr>
              <a:buSzPts val="275"/>
              <a:buFont typeface="Arial"/>
              <a:buNone/>
            </a:pPr>
            <a:r>
              <a:rPr lang="en" sz="5025">
                <a:solidFill>
                  <a:srgbClr val="4A86E8"/>
                </a:solidFill>
              </a:rPr>
              <a:t>    		</a:t>
            </a:r>
            <a:r>
              <a:rPr lang="en" sz="5025">
                <a:solidFill>
                  <a:srgbClr val="6AA84F"/>
                </a:solidFill>
              </a:rPr>
              <a:t>while(j&lt;=2*i-1)       	// Inside Loop 2</a:t>
            </a:r>
            <a:endParaRPr sz="5025">
              <a:solidFill>
                <a:srgbClr val="6AA84F"/>
              </a:solidFill>
            </a:endParaRPr>
          </a:p>
          <a:p>
            <a:pPr indent="0" lvl="0" marL="0" rtl="0" algn="l">
              <a:spcBef>
                <a:spcPts val="0"/>
              </a:spcBef>
              <a:spcAft>
                <a:spcPts val="0"/>
              </a:spcAft>
              <a:buClr>
                <a:schemeClr val="dk1"/>
              </a:buClr>
              <a:buSzPts val="275"/>
              <a:buFont typeface="Arial"/>
              <a:buNone/>
            </a:pPr>
            <a:r>
              <a:rPr lang="en" sz="5025">
                <a:solidFill>
                  <a:srgbClr val="6AA84F"/>
                </a:solidFill>
              </a:rPr>
              <a:t>    		{</a:t>
            </a:r>
            <a:endParaRPr sz="5025">
              <a:solidFill>
                <a:srgbClr val="6AA84F"/>
              </a:solidFill>
            </a:endParaRPr>
          </a:p>
          <a:p>
            <a:pPr indent="0" lvl="0" marL="0" rtl="0" algn="l">
              <a:spcBef>
                <a:spcPts val="0"/>
              </a:spcBef>
              <a:spcAft>
                <a:spcPts val="0"/>
              </a:spcAft>
              <a:buClr>
                <a:schemeClr val="dk1"/>
              </a:buClr>
              <a:buSzPts val="275"/>
              <a:buFont typeface="Arial"/>
              <a:buNone/>
            </a:pPr>
            <a:r>
              <a:rPr lang="en" sz="5025">
                <a:solidFill>
                  <a:srgbClr val="6AA84F"/>
                </a:solidFill>
              </a:rPr>
              <a:t>    			printf("%d",j);</a:t>
            </a:r>
            <a:endParaRPr sz="5025">
              <a:solidFill>
                <a:srgbClr val="6AA84F"/>
              </a:solidFill>
            </a:endParaRPr>
          </a:p>
          <a:p>
            <a:pPr indent="0" lvl="0" marL="0" rtl="0" algn="l">
              <a:spcBef>
                <a:spcPts val="0"/>
              </a:spcBef>
              <a:spcAft>
                <a:spcPts val="0"/>
              </a:spcAft>
              <a:buClr>
                <a:schemeClr val="dk1"/>
              </a:buClr>
              <a:buSzPts val="275"/>
              <a:buFont typeface="Arial"/>
              <a:buNone/>
            </a:pPr>
            <a:r>
              <a:rPr lang="en" sz="5025">
                <a:solidFill>
                  <a:srgbClr val="6AA84F"/>
                </a:solidFill>
              </a:rPr>
              <a:t>     		j++;</a:t>
            </a:r>
            <a:endParaRPr sz="5025">
              <a:solidFill>
                <a:srgbClr val="6AA84F"/>
              </a:solidFill>
            </a:endParaRPr>
          </a:p>
          <a:p>
            <a:pPr indent="0" lvl="0" marL="0" rtl="0" algn="l">
              <a:spcBef>
                <a:spcPts val="0"/>
              </a:spcBef>
              <a:spcAft>
                <a:spcPts val="0"/>
              </a:spcAft>
              <a:buClr>
                <a:schemeClr val="dk1"/>
              </a:buClr>
              <a:buSzPts val="275"/>
              <a:buFont typeface="Arial"/>
              <a:buNone/>
            </a:pPr>
            <a:r>
              <a:rPr lang="en" sz="5025">
                <a:solidFill>
                  <a:srgbClr val="6AA84F"/>
                </a:solidFill>
              </a:rPr>
              <a:t>       	 </a:t>
            </a:r>
            <a:endParaRPr sz="5025">
              <a:solidFill>
                <a:srgbClr val="6AA84F"/>
              </a:solidFill>
            </a:endParaRPr>
          </a:p>
          <a:p>
            <a:pPr indent="0" lvl="0" marL="0" rtl="0" algn="l">
              <a:spcBef>
                <a:spcPts val="0"/>
              </a:spcBef>
              <a:spcAft>
                <a:spcPts val="0"/>
              </a:spcAft>
              <a:buClr>
                <a:schemeClr val="dk1"/>
              </a:buClr>
              <a:buSzPts val="275"/>
              <a:buFont typeface="Arial"/>
              <a:buNone/>
            </a:pPr>
            <a:r>
              <a:rPr lang="en" sz="5025">
                <a:solidFill>
                  <a:srgbClr val="6AA84F"/>
                </a:solidFill>
              </a:rPr>
              <a:t>    		}</a:t>
            </a:r>
            <a:endParaRPr sz="5025">
              <a:solidFill>
                <a:srgbClr val="4A86E8"/>
              </a:solidFill>
            </a:endParaRPr>
          </a:p>
          <a:p>
            <a:pPr indent="0" lvl="0" marL="0" rtl="0" algn="l">
              <a:spcBef>
                <a:spcPts val="0"/>
              </a:spcBef>
              <a:spcAft>
                <a:spcPts val="0"/>
              </a:spcAft>
              <a:buClr>
                <a:schemeClr val="dk1"/>
              </a:buClr>
              <a:buSzPts val="275"/>
              <a:buFont typeface="Arial"/>
              <a:buNone/>
            </a:pPr>
            <a:r>
              <a:rPr lang="en" sz="5025"/>
              <a:t>    		</a:t>
            </a:r>
            <a:r>
              <a:rPr lang="en" sz="5025">
                <a:solidFill>
                  <a:srgbClr val="980000"/>
                </a:solidFill>
              </a:rPr>
              <a:t>printf("\n");    	// Outer Loop</a:t>
            </a:r>
            <a:endParaRPr sz="5025">
              <a:solidFill>
                <a:srgbClr val="980000"/>
              </a:solidFill>
            </a:endParaRPr>
          </a:p>
          <a:p>
            <a:pPr indent="0" lvl="0" marL="0" rtl="0" algn="l">
              <a:spcBef>
                <a:spcPts val="0"/>
              </a:spcBef>
              <a:spcAft>
                <a:spcPts val="0"/>
              </a:spcAft>
              <a:buClr>
                <a:schemeClr val="dk1"/>
              </a:buClr>
              <a:buSzPts val="275"/>
              <a:buFont typeface="Arial"/>
              <a:buNone/>
            </a:pPr>
            <a:r>
              <a:rPr lang="en" sz="5025">
                <a:solidFill>
                  <a:srgbClr val="980000"/>
                </a:solidFill>
              </a:rPr>
              <a:t>    		i++;</a:t>
            </a:r>
            <a:endParaRPr sz="5025">
              <a:solidFill>
                <a:srgbClr val="980000"/>
              </a:solidFill>
            </a:endParaRPr>
          </a:p>
          <a:p>
            <a:pPr indent="457200" lvl="0" marL="0" rtl="0" algn="l">
              <a:spcBef>
                <a:spcPts val="0"/>
              </a:spcBef>
              <a:spcAft>
                <a:spcPts val="0"/>
              </a:spcAft>
              <a:buClr>
                <a:schemeClr val="dk1"/>
              </a:buClr>
              <a:buSzPts val="275"/>
              <a:buFont typeface="Arial"/>
              <a:buNone/>
            </a:pPr>
            <a:r>
              <a:rPr lang="en" sz="5025">
                <a:solidFill>
                  <a:srgbClr val="980000"/>
                </a:solidFill>
              </a:rPr>
              <a:t>}</a:t>
            </a:r>
            <a:endParaRPr sz="5025">
              <a:solidFill>
                <a:srgbClr val="980000"/>
              </a:solidFill>
            </a:endParaRPr>
          </a:p>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Nested Loops</a:t>
            </a:r>
            <a:endParaRPr/>
          </a:p>
        </p:txBody>
      </p:sp>
      <p:sp>
        <p:nvSpPr>
          <p:cNvPr id="516" name="Google Shape;516;p8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do</a:t>
            </a:r>
            <a:br>
              <a:rPr lang="en"/>
            </a:br>
            <a:r>
              <a:rPr lang="en"/>
              <a:t>{</a:t>
            </a:r>
            <a:endParaRPr/>
          </a:p>
          <a:p>
            <a:pPr indent="0" lvl="0" marL="0" rtl="0" algn="l">
              <a:spcBef>
                <a:spcPts val="1200"/>
              </a:spcBef>
              <a:spcAft>
                <a:spcPts val="0"/>
              </a:spcAft>
              <a:buNone/>
            </a:pPr>
            <a:r>
              <a:rPr lang="en"/>
              <a:t>  </a:t>
            </a:r>
            <a:r>
              <a:rPr lang="en">
                <a:solidFill>
                  <a:srgbClr val="EA9999"/>
                </a:solidFill>
              </a:rPr>
              <a:t> </a:t>
            </a:r>
            <a:r>
              <a:rPr lang="en">
                <a:solidFill>
                  <a:srgbClr val="E06666"/>
                </a:solidFill>
              </a:rPr>
              <a:t>printf(“Outer loop”);</a:t>
            </a:r>
            <a:endParaRPr>
              <a:solidFill>
                <a:srgbClr val="E06666"/>
              </a:solidFill>
            </a:endParaRPr>
          </a:p>
          <a:p>
            <a:pPr indent="0" lvl="0" marL="0" rtl="0" algn="l">
              <a:spcBef>
                <a:spcPts val="1200"/>
              </a:spcBef>
              <a:spcAft>
                <a:spcPts val="0"/>
              </a:spcAft>
              <a:buNone/>
            </a:pPr>
            <a:r>
              <a:rPr lang="en"/>
              <a:t>   do</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rPr lang="en"/>
              <a:t>        </a:t>
            </a:r>
            <a:r>
              <a:rPr lang="en">
                <a:solidFill>
                  <a:srgbClr val="3C78D8"/>
                </a:solidFill>
              </a:rPr>
              <a:t>printf(“Inner Loop”);</a:t>
            </a:r>
            <a:endParaRPr>
              <a:solidFill>
                <a:srgbClr val="3C78D8"/>
              </a:solidFill>
            </a:endParaRPr>
          </a:p>
          <a:p>
            <a:pPr indent="0" lvl="0" marL="0" rtl="0" algn="l">
              <a:spcBef>
                <a:spcPts val="1200"/>
              </a:spcBef>
              <a:spcAft>
                <a:spcPts val="0"/>
              </a:spcAft>
              <a:buNone/>
            </a:pPr>
            <a:r>
              <a:rPr lang="en"/>
              <a:t>   } while(condition);</a:t>
            </a:r>
            <a:endParaRPr/>
          </a:p>
          <a:p>
            <a:pPr indent="0" lvl="0" marL="0" rtl="0" algn="l">
              <a:spcBef>
                <a:spcPts val="1200"/>
              </a:spcBef>
              <a:spcAft>
                <a:spcPts val="0"/>
              </a:spcAft>
              <a:buNone/>
            </a:pPr>
            <a:r>
              <a:rPr lang="en"/>
              <a:t>   </a:t>
            </a:r>
            <a:r>
              <a:rPr lang="en">
                <a:solidFill>
                  <a:srgbClr val="E06666"/>
                </a:solidFill>
              </a:rPr>
              <a:t>printf(“Outer loop”);</a:t>
            </a:r>
            <a:endParaRPr>
              <a:solidFill>
                <a:srgbClr val="E06666"/>
              </a:solidFill>
            </a:endParaRPr>
          </a:p>
          <a:p>
            <a:pPr indent="0" lvl="0" marL="0" rtl="0" algn="l">
              <a:spcBef>
                <a:spcPts val="1200"/>
              </a:spcBef>
              <a:spcAft>
                <a:spcPts val="1200"/>
              </a:spcAft>
              <a:buNone/>
            </a:pPr>
            <a:r>
              <a:rPr lang="en"/>
              <a:t>} while(condition);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POINTERS DEFINITION</a:t>
            </a:r>
            <a:endParaRPr/>
          </a:p>
        </p:txBody>
      </p:sp>
      <p:sp>
        <p:nvSpPr>
          <p:cNvPr id="108" name="Google Shape;108;p20"/>
          <p:cNvSpPr txBox="1"/>
          <p:nvPr>
            <p:ph idx="1" type="body"/>
          </p:nvPr>
        </p:nvSpPr>
        <p:spPr>
          <a:xfrm>
            <a:off x="381750" y="1188475"/>
            <a:ext cx="8259600" cy="3340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1834">
                <a:solidFill>
                  <a:schemeClr val="dk1"/>
                </a:solidFill>
              </a:rPr>
              <a:t>Interestingly we can access value of x through y variable too.</a:t>
            </a:r>
            <a:endParaRPr sz="1834">
              <a:solidFill>
                <a:schemeClr val="dk1"/>
              </a:solidFill>
            </a:endParaRPr>
          </a:p>
          <a:p>
            <a:pPr indent="0" lvl="0" marL="0" rtl="0" algn="l">
              <a:spcBef>
                <a:spcPts val="0"/>
              </a:spcBef>
              <a:spcAft>
                <a:spcPts val="0"/>
              </a:spcAft>
              <a:buNone/>
            </a:pPr>
            <a:r>
              <a:t/>
            </a:r>
            <a:endParaRPr sz="2667">
              <a:solidFill>
                <a:schemeClr val="dk1"/>
              </a:solidFill>
            </a:endParaRPr>
          </a:p>
          <a:p>
            <a:pPr indent="0" lvl="0" marL="0" rtl="0" algn="l">
              <a:spcBef>
                <a:spcPts val="0"/>
              </a:spcBef>
              <a:spcAft>
                <a:spcPts val="0"/>
              </a:spcAft>
              <a:buNone/>
            </a:pPr>
            <a:r>
              <a:rPr lang="en" sz="2451">
                <a:solidFill>
                  <a:schemeClr val="dk1"/>
                </a:solidFill>
              </a:rPr>
              <a:t>y  = holds the address of x</a:t>
            </a:r>
            <a:endParaRPr sz="2451">
              <a:solidFill>
                <a:schemeClr val="dk1"/>
              </a:solidFill>
            </a:endParaRPr>
          </a:p>
          <a:p>
            <a:pPr indent="0" lvl="0" marL="0" rtl="0" algn="l">
              <a:spcBef>
                <a:spcPts val="0"/>
              </a:spcBef>
              <a:spcAft>
                <a:spcPts val="0"/>
              </a:spcAft>
              <a:buNone/>
            </a:pPr>
            <a:r>
              <a:rPr lang="en" sz="2451">
                <a:solidFill>
                  <a:schemeClr val="dk1"/>
                </a:solidFill>
              </a:rPr>
              <a:t>*y = pointer accessing value </a:t>
            </a:r>
            <a:endParaRPr sz="2451">
              <a:solidFill>
                <a:schemeClr val="dk1"/>
              </a:solidFill>
            </a:endParaRPr>
          </a:p>
          <a:p>
            <a:pPr indent="0" lvl="0" marL="0" rtl="0" algn="l">
              <a:spcBef>
                <a:spcPts val="0"/>
              </a:spcBef>
              <a:spcAft>
                <a:spcPts val="0"/>
              </a:spcAft>
              <a:buNone/>
            </a:pPr>
            <a:r>
              <a:rPr lang="en" sz="2451">
                <a:solidFill>
                  <a:schemeClr val="dk1"/>
                </a:solidFill>
              </a:rPr>
              <a:t>     of x</a:t>
            </a:r>
            <a:endParaRPr sz="2451">
              <a:solidFill>
                <a:schemeClr val="dk1"/>
              </a:solidFill>
            </a:endParaRPr>
          </a:p>
          <a:p>
            <a:pPr indent="0" lvl="0" marL="0" rtl="0" algn="l">
              <a:spcBef>
                <a:spcPts val="0"/>
              </a:spcBef>
              <a:spcAft>
                <a:spcPts val="0"/>
              </a:spcAft>
              <a:buNone/>
            </a:pPr>
            <a:r>
              <a:t/>
            </a:r>
            <a:endParaRPr sz="2451">
              <a:solidFill>
                <a:schemeClr val="dk1"/>
              </a:solidFill>
            </a:endParaRPr>
          </a:p>
          <a:p>
            <a:pPr indent="0" lvl="0" marL="0" rtl="0" algn="l">
              <a:spcBef>
                <a:spcPts val="0"/>
              </a:spcBef>
              <a:spcAft>
                <a:spcPts val="0"/>
              </a:spcAft>
              <a:buNone/>
            </a:pPr>
            <a:r>
              <a:rPr lang="en" sz="2973">
                <a:solidFill>
                  <a:srgbClr val="DD7E6B"/>
                </a:solidFill>
              </a:rPr>
              <a:t>printf</a:t>
            </a:r>
            <a:r>
              <a:rPr lang="en" sz="2973">
                <a:solidFill>
                  <a:schemeClr val="dk1"/>
                </a:solidFill>
              </a:rPr>
              <a:t>("</a:t>
            </a:r>
            <a:r>
              <a:rPr lang="en" sz="2973">
                <a:solidFill>
                  <a:srgbClr val="6AA84F"/>
                </a:solidFill>
              </a:rPr>
              <a:t>%d %d\n</a:t>
            </a:r>
            <a:r>
              <a:rPr lang="en" sz="2973">
                <a:solidFill>
                  <a:schemeClr val="dk1"/>
                </a:solidFill>
              </a:rPr>
              <a:t>",y,*y);</a:t>
            </a:r>
            <a:endParaRPr sz="2973">
              <a:solidFill>
                <a:schemeClr val="dk1"/>
              </a:solidFill>
            </a:endParaRPr>
          </a:p>
          <a:p>
            <a:pPr indent="0" lvl="0" marL="0" rtl="0" algn="l">
              <a:spcBef>
                <a:spcPts val="0"/>
              </a:spcBef>
              <a:spcAft>
                <a:spcPts val="1200"/>
              </a:spcAft>
              <a:buNone/>
            </a:pPr>
            <a:r>
              <a:t/>
            </a:r>
            <a:endParaRPr sz="3100">
              <a:solidFill>
                <a:schemeClr val="dk1"/>
              </a:solidFill>
              <a:highlight>
                <a:srgbClr val="F4CCCC"/>
              </a:highlight>
            </a:endParaRPr>
          </a:p>
        </p:txBody>
      </p:sp>
      <p:pic>
        <p:nvPicPr>
          <p:cNvPr id="109" name="Google Shape;109;p20"/>
          <p:cNvPicPr preferRelativeResize="0"/>
          <p:nvPr/>
        </p:nvPicPr>
        <p:blipFill>
          <a:blip r:embed="rId3">
            <a:alphaModFix/>
          </a:blip>
          <a:stretch>
            <a:fillRect/>
          </a:stretch>
        </p:blipFill>
        <p:spPr>
          <a:xfrm>
            <a:off x="5635250" y="1808275"/>
            <a:ext cx="3459275" cy="287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5" name="Google Shape;115;p21"/>
          <p:cNvSpPr txBox="1"/>
          <p:nvPr>
            <p:ph idx="1" type="body"/>
          </p:nvPr>
        </p:nvSpPr>
        <p:spPr>
          <a:xfrm>
            <a:off x="311700" y="241900"/>
            <a:ext cx="8520600" cy="4698000"/>
          </a:xfrm>
          <a:prstGeom prst="rect">
            <a:avLst/>
          </a:prstGeom>
          <a:solidFill>
            <a:schemeClr val="dk1"/>
          </a:solidFill>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250">
                <a:solidFill>
                  <a:srgbClr val="61AEEE"/>
                </a:solidFill>
                <a:highlight>
                  <a:schemeClr val="dk1"/>
                </a:highlight>
              </a:rPr>
              <a:t>#include </a:t>
            </a:r>
            <a:r>
              <a:rPr lang="en" sz="6250">
                <a:solidFill>
                  <a:srgbClr val="98C379"/>
                </a:solidFill>
                <a:highlight>
                  <a:schemeClr val="dk1"/>
                </a:highlight>
              </a:rPr>
              <a:t>&lt;stdio.h&gt;</a:t>
            </a:r>
            <a:endParaRPr sz="6250">
              <a:solidFill>
                <a:srgbClr val="D3D3D3"/>
              </a:solidFill>
              <a:highlight>
                <a:schemeClr val="dk1"/>
              </a:highlight>
            </a:endParaRPr>
          </a:p>
          <a:p>
            <a:pPr indent="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t>
            </a:r>
            <a:r>
              <a:rPr lang="en" sz="6250">
                <a:solidFill>
                  <a:srgbClr val="61AEEE"/>
                </a:solidFill>
                <a:highlight>
                  <a:schemeClr val="dk1"/>
                </a:highlight>
              </a:rPr>
              <a:t>main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sz="6250">
              <a:solidFill>
                <a:srgbClr val="D3D3D3"/>
              </a:solidFill>
              <a:highlight>
                <a:schemeClr val="dk1"/>
              </a:highlight>
            </a:endParaRPr>
          </a:p>
          <a:p>
            <a:pPr indent="457200" lvl="0" marL="0" rtl="0" algn="l">
              <a:spcBef>
                <a:spcPts val="0"/>
              </a:spcBef>
              <a:spcAft>
                <a:spcPts val="0"/>
              </a:spcAft>
              <a:buNone/>
            </a:pPr>
            <a:r>
              <a:rPr lang="en" sz="6250">
                <a:solidFill>
                  <a:srgbClr val="C678DD"/>
                </a:solidFill>
                <a:highlight>
                  <a:schemeClr val="dk1"/>
                </a:highlight>
              </a:rPr>
              <a:t>int</a:t>
            </a:r>
            <a:r>
              <a:rPr lang="en" sz="6250">
                <a:solidFill>
                  <a:srgbClr val="D3D3D3"/>
                </a:solidFill>
                <a:highlight>
                  <a:schemeClr val="dk1"/>
                </a:highlight>
              </a:rPr>
              <a:t> a=0; 			</a:t>
            </a:r>
            <a:r>
              <a:rPr lang="en" sz="6250">
                <a:solidFill>
                  <a:srgbClr val="C678DD"/>
                </a:solidFill>
                <a:highlight>
                  <a:schemeClr val="dk1"/>
                </a:highlight>
              </a:rPr>
              <a:t>int</a:t>
            </a:r>
            <a:r>
              <a:rPr lang="en" sz="6250">
                <a:solidFill>
                  <a:srgbClr val="D3D3D3"/>
                </a:solidFill>
                <a:highlight>
                  <a:schemeClr val="dk1"/>
                </a:highlight>
              </a:rPr>
              <a:t> *ap;</a:t>
            </a:r>
            <a:endParaRPr sz="6250">
              <a:solidFill>
                <a:srgbClr val="D3D3D3"/>
              </a:solidFill>
              <a:highlight>
                <a:schemeClr val="dk1"/>
              </a:highlight>
            </a:endParaRPr>
          </a:p>
          <a:p>
            <a:pPr indent="457200" lvl="0" marL="0" rtl="0" algn="l">
              <a:spcBef>
                <a:spcPts val="0"/>
              </a:spcBef>
              <a:spcAft>
                <a:spcPts val="0"/>
              </a:spcAft>
              <a:buNone/>
            </a:pPr>
            <a:r>
              <a:rPr lang="en" sz="6250">
                <a:solidFill>
                  <a:srgbClr val="C678DD"/>
                </a:solidFill>
                <a:highlight>
                  <a:schemeClr val="dk1"/>
                </a:highlight>
              </a:rPr>
              <a:t>char</a:t>
            </a:r>
            <a:r>
              <a:rPr lang="en" sz="6250">
                <a:solidFill>
                  <a:srgbClr val="D3D3D3"/>
                </a:solidFill>
                <a:highlight>
                  <a:schemeClr val="dk1"/>
                </a:highlight>
              </a:rPr>
              <a:t> b='k'; 		</a:t>
            </a:r>
            <a:r>
              <a:rPr lang="en" sz="6250">
                <a:solidFill>
                  <a:srgbClr val="C678DD"/>
                </a:solidFill>
                <a:highlight>
                  <a:schemeClr val="dk1"/>
                </a:highlight>
              </a:rPr>
              <a:t>char</a:t>
            </a:r>
            <a:r>
              <a:rPr lang="en" sz="6250">
                <a:solidFill>
                  <a:srgbClr val="D3D3D3"/>
                </a:solidFill>
                <a:highlight>
                  <a:schemeClr val="dk1"/>
                </a:highlight>
              </a:rPr>
              <a:t> *bp;</a:t>
            </a:r>
            <a:endParaRPr sz="6250">
              <a:solidFill>
                <a:srgbClr val="D3D3D3"/>
              </a:solidFill>
              <a:highlight>
                <a:schemeClr val="dk1"/>
              </a:highlight>
            </a:endParaRPr>
          </a:p>
          <a:p>
            <a:pPr indent="457200" lvl="0" marL="0" rtl="0" algn="l">
              <a:spcBef>
                <a:spcPts val="0"/>
              </a:spcBef>
              <a:spcAft>
                <a:spcPts val="0"/>
              </a:spcAft>
              <a:buNone/>
            </a:pPr>
            <a:r>
              <a:rPr lang="en" sz="6250">
                <a:solidFill>
                  <a:srgbClr val="C678DD"/>
                </a:solidFill>
                <a:highlight>
                  <a:schemeClr val="dk1"/>
                </a:highlight>
              </a:rPr>
              <a:t>double</a:t>
            </a:r>
            <a:r>
              <a:rPr lang="en" sz="6250">
                <a:solidFill>
                  <a:srgbClr val="D3D3D3"/>
                </a:solidFill>
                <a:highlight>
                  <a:schemeClr val="dk1"/>
                </a:highlight>
              </a:rPr>
              <a:t> c=345678666;</a:t>
            </a:r>
            <a:r>
              <a:rPr lang="en" sz="6250">
                <a:solidFill>
                  <a:srgbClr val="C678DD"/>
                </a:solidFill>
                <a:highlight>
                  <a:schemeClr val="dk1"/>
                </a:highlight>
              </a:rPr>
              <a:t>double</a:t>
            </a:r>
            <a:r>
              <a:rPr lang="en" sz="6250">
                <a:solidFill>
                  <a:srgbClr val="D3D3D3"/>
                </a:solidFill>
                <a:highlight>
                  <a:schemeClr val="dk1"/>
                </a:highlight>
              </a:rPr>
              <a:t> *cp;</a:t>
            </a:r>
            <a:endParaRPr sz="6250">
              <a:solidFill>
                <a:srgbClr val="D3D3D3"/>
              </a:solidFill>
              <a:highlight>
                <a:schemeClr val="dk1"/>
              </a:highlight>
            </a:endParaRPr>
          </a:p>
          <a:p>
            <a:pPr indent="457200" lvl="0" marL="0" rtl="0" algn="l">
              <a:spcBef>
                <a:spcPts val="0"/>
              </a:spcBef>
              <a:spcAft>
                <a:spcPts val="0"/>
              </a:spcAft>
              <a:buNone/>
            </a:pPr>
            <a:r>
              <a:rPr lang="en" sz="6250">
                <a:solidFill>
                  <a:srgbClr val="C678DD"/>
                </a:solidFill>
                <a:highlight>
                  <a:schemeClr val="dk1"/>
                </a:highlight>
              </a:rPr>
              <a:t>float</a:t>
            </a:r>
            <a:r>
              <a:rPr lang="en" sz="6250">
                <a:solidFill>
                  <a:srgbClr val="D3D3D3"/>
                </a:solidFill>
                <a:highlight>
                  <a:schemeClr val="dk1"/>
                </a:highlight>
              </a:rPr>
              <a:t> d=4.56;		</a:t>
            </a:r>
            <a:r>
              <a:rPr lang="en" sz="6250">
                <a:solidFill>
                  <a:srgbClr val="C678DD"/>
                </a:solidFill>
                <a:highlight>
                  <a:schemeClr val="dk1"/>
                </a:highlight>
              </a:rPr>
              <a:t>float</a:t>
            </a:r>
            <a:r>
              <a:rPr lang="en" sz="6250">
                <a:solidFill>
                  <a:srgbClr val="D3D3D3"/>
                </a:solidFill>
                <a:highlight>
                  <a:schemeClr val="dk1"/>
                </a:highlight>
              </a:rPr>
              <a:t> *dp;</a:t>
            </a:r>
            <a:endParaRPr sz="6250">
              <a:solidFill>
                <a:srgbClr val="D3D3D3"/>
              </a:solidFill>
              <a:highlight>
                <a:schemeClr val="dk1"/>
              </a:highlight>
            </a:endParaRPr>
          </a:p>
          <a:p>
            <a:pPr indent="457200" lvl="0" marL="0" rtl="0" algn="l">
              <a:spcBef>
                <a:spcPts val="0"/>
              </a:spcBef>
              <a:spcAft>
                <a:spcPts val="0"/>
              </a:spcAft>
              <a:buNone/>
            </a:pPr>
            <a:r>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ap = &amp;a; bp = &amp;b; cp = &amp;c; dp=&amp;d;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Printing the values\n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int =</a:t>
            </a:r>
            <a:r>
              <a:rPr lang="en" sz="6250">
                <a:solidFill>
                  <a:srgbClr val="38761D"/>
                </a:solidFill>
                <a:highlight>
                  <a:schemeClr val="dk1"/>
                </a:highlight>
              </a:rPr>
              <a:t> </a:t>
            </a:r>
            <a:r>
              <a:rPr lang="en" sz="6250">
                <a:solidFill>
                  <a:srgbClr val="6AA84F"/>
                </a:solidFill>
                <a:highlight>
                  <a:schemeClr val="dk1"/>
                </a:highlight>
              </a:rPr>
              <a:t>%d\nchar = %c\ndouble = %lf\nfloat = %f\n</a:t>
            </a:r>
            <a:r>
              <a:rPr lang="en" sz="6250">
                <a:solidFill>
                  <a:srgbClr val="D3D3D3"/>
                </a:solidFill>
                <a:highlight>
                  <a:schemeClr val="dk1"/>
                </a:highlight>
              </a:rPr>
              <a:t>", *ap, *bp, *cp, *dp);</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Printing the addresses\n</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rPr lang="en" sz="6250">
                <a:solidFill>
                  <a:srgbClr val="D3D3D3"/>
                </a:solidFill>
                <a:highlight>
                  <a:schemeClr val="dk1"/>
                </a:highlight>
              </a:rPr>
              <a:t>   </a:t>
            </a:r>
            <a:r>
              <a:rPr lang="en" sz="6250">
                <a:solidFill>
                  <a:srgbClr val="DD7E6B"/>
                </a:solidFill>
                <a:highlight>
                  <a:schemeClr val="dk1"/>
                </a:highlight>
              </a:rPr>
              <a:t>printf</a:t>
            </a:r>
            <a:r>
              <a:rPr lang="en" sz="6250">
                <a:solidFill>
                  <a:srgbClr val="D3D3D3"/>
                </a:solidFill>
                <a:highlight>
                  <a:schemeClr val="dk1"/>
                </a:highlight>
              </a:rPr>
              <a:t>("</a:t>
            </a:r>
            <a:r>
              <a:rPr lang="en" sz="6250">
                <a:solidFill>
                  <a:srgbClr val="6AA84F"/>
                </a:solidFill>
                <a:highlight>
                  <a:schemeClr val="dk1"/>
                </a:highlight>
              </a:rPr>
              <a:t>int =</a:t>
            </a:r>
            <a:r>
              <a:rPr lang="en" sz="6250">
                <a:solidFill>
                  <a:srgbClr val="38761D"/>
                </a:solidFill>
                <a:highlight>
                  <a:schemeClr val="dk1"/>
                </a:highlight>
              </a:rPr>
              <a:t> </a:t>
            </a:r>
            <a:r>
              <a:rPr lang="en" sz="6250">
                <a:solidFill>
                  <a:srgbClr val="6AA84F"/>
                </a:solidFill>
                <a:highlight>
                  <a:schemeClr val="dk1"/>
                </a:highlight>
              </a:rPr>
              <a:t>%d\nchar = %d\ndouble = %d\nfloat = %d \n</a:t>
            </a:r>
            <a:r>
              <a:rPr lang="en" sz="6250">
                <a:solidFill>
                  <a:srgbClr val="D3D3D3"/>
                </a:solidFill>
                <a:highlight>
                  <a:schemeClr val="dk1"/>
                </a:highlight>
              </a:rPr>
              <a:t>", ap, bp, cp, dp);</a:t>
            </a:r>
            <a:endParaRPr sz="6250">
              <a:solidFill>
                <a:srgbClr val="D3D3D3"/>
              </a:solidFill>
              <a:highlight>
                <a:schemeClr val="dk1"/>
              </a:highlight>
            </a:endParaRPr>
          </a:p>
          <a:p>
            <a:pPr indent="0" lvl="0" marL="0" rtl="0" algn="l">
              <a:spcBef>
                <a:spcPts val="0"/>
              </a:spcBef>
              <a:spcAft>
                <a:spcPts val="0"/>
              </a:spcAft>
              <a:buClr>
                <a:schemeClr val="dk1"/>
              </a:buClr>
              <a:buSzPts val="275"/>
              <a:buFont typeface="Arial"/>
              <a:buNone/>
            </a:pPr>
            <a:r>
              <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   </a:t>
            </a:r>
            <a:r>
              <a:rPr lang="en" sz="6250">
                <a:solidFill>
                  <a:srgbClr val="C678DD"/>
                </a:solidFill>
                <a:highlight>
                  <a:schemeClr val="dk1"/>
                </a:highlight>
              </a:rPr>
              <a:t>return</a:t>
            </a:r>
            <a:r>
              <a:rPr lang="en" sz="6250">
                <a:solidFill>
                  <a:srgbClr val="D3D3D3"/>
                </a:solidFill>
                <a:highlight>
                  <a:schemeClr val="dk1"/>
                </a:highlight>
              </a:rPr>
              <a:t> </a:t>
            </a:r>
            <a:r>
              <a:rPr lang="en" sz="6250">
                <a:solidFill>
                  <a:srgbClr val="D19A66"/>
                </a:solidFill>
                <a:highlight>
                  <a:schemeClr val="dk1"/>
                </a:highlight>
              </a:rPr>
              <a:t>0</a:t>
            </a:r>
            <a:r>
              <a:rPr lang="en" sz="6250">
                <a:solidFill>
                  <a:srgbClr val="D3D3D3"/>
                </a:solidFill>
                <a:highlight>
                  <a:schemeClr val="dk1"/>
                </a:highlight>
              </a:rPr>
              <a:t>;</a:t>
            </a:r>
            <a:endParaRPr sz="6250">
              <a:solidFill>
                <a:srgbClr val="D3D3D3"/>
              </a:solidFill>
              <a:highlight>
                <a:schemeClr val="dk1"/>
              </a:highlight>
            </a:endParaRPr>
          </a:p>
          <a:p>
            <a:pPr indent="0" lvl="0" marL="0" rtl="0" algn="l">
              <a:spcBef>
                <a:spcPts val="0"/>
              </a:spcBef>
              <a:spcAft>
                <a:spcPts val="0"/>
              </a:spcAft>
              <a:buNone/>
            </a:pPr>
            <a:r>
              <a:rPr lang="en" sz="6250">
                <a:solidFill>
                  <a:srgbClr val="D3D3D3"/>
                </a:solidFill>
                <a:highlight>
                  <a:schemeClr val="dk1"/>
                </a:highlight>
              </a:rPr>
              <a:t>}</a:t>
            </a:r>
            <a:endParaRPr>
              <a:highlight>
                <a:schemeClr val="dk1"/>
              </a:highlight>
            </a:endParaRPr>
          </a:p>
        </p:txBody>
      </p:sp>
      <p:pic>
        <p:nvPicPr>
          <p:cNvPr id="116" name="Google Shape;116;p21"/>
          <p:cNvPicPr preferRelativeResize="0"/>
          <p:nvPr/>
        </p:nvPicPr>
        <p:blipFill>
          <a:blip r:embed="rId3">
            <a:alphaModFix/>
          </a:blip>
          <a:stretch>
            <a:fillRect/>
          </a:stretch>
        </p:blipFill>
        <p:spPr>
          <a:xfrm>
            <a:off x="6057675" y="292850"/>
            <a:ext cx="2216725" cy="2075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0000"/>
      </a:dk1>
      <a:lt1>
        <a:srgbClr val="FFFFFF"/>
      </a:lt1>
      <a:dk2>
        <a:srgbClr val="666666"/>
      </a:dk2>
      <a:lt2>
        <a:srgbClr val="EEEEEE"/>
      </a:lt2>
      <a:accent1>
        <a:srgbClr val="000000"/>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